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notesMasterIdLst>
    <p:notesMasterId r:id="rId27"/>
  </p:notesMasterIdLst>
  <p:sldIdLst>
    <p:sldId id="265" r:id="rId2"/>
    <p:sldId id="267" r:id="rId3"/>
    <p:sldId id="268" r:id="rId4"/>
    <p:sldId id="269" r:id="rId5"/>
    <p:sldId id="271" r:id="rId6"/>
    <p:sldId id="272" r:id="rId7"/>
    <p:sldId id="276" r:id="rId8"/>
    <p:sldId id="278" r:id="rId9"/>
    <p:sldId id="316" r:id="rId10"/>
    <p:sldId id="279" r:id="rId11"/>
    <p:sldId id="284" r:id="rId12"/>
    <p:sldId id="263" r:id="rId13"/>
    <p:sldId id="317" r:id="rId14"/>
    <p:sldId id="318" r:id="rId15"/>
    <p:sldId id="313" r:id="rId16"/>
    <p:sldId id="326" r:id="rId17"/>
    <p:sldId id="325" r:id="rId18"/>
    <p:sldId id="314" r:id="rId19"/>
    <p:sldId id="315" r:id="rId20"/>
    <p:sldId id="324" r:id="rId21"/>
    <p:sldId id="320" r:id="rId22"/>
    <p:sldId id="321" r:id="rId23"/>
    <p:sldId id="319" r:id="rId24"/>
    <p:sldId id="322" r:id="rId25"/>
    <p:sldId id="32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8F9"/>
    <a:srgbClr val="FFFFFF"/>
    <a:srgbClr val="FBF7F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4660"/>
  </p:normalViewPr>
  <p:slideViewPr>
    <p:cSldViewPr>
      <p:cViewPr varScale="1">
        <p:scale>
          <a:sx n="81" d="100"/>
          <a:sy n="81" d="100"/>
        </p:scale>
        <p:origin x="442"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052274-14E8-49BD-B2CC-0190643AD997}" type="datetimeFigureOut">
              <a:rPr lang="en-US" smtClean="0"/>
              <a:t>12/11/2020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14C940-815D-4FE1-AF14-BD8772D1E6A7}" type="slidenum">
              <a:rPr lang="en-US" smtClean="0"/>
              <a:t>‹#›</a:t>
            </a:fld>
            <a:endParaRPr lang="en-US"/>
          </a:p>
        </p:txBody>
      </p:sp>
    </p:spTree>
    <p:extLst>
      <p:ext uri="{BB962C8B-B14F-4D97-AF65-F5344CB8AC3E}">
        <p14:creationId xmlns:p14="http://schemas.microsoft.com/office/powerpoint/2010/main" val="3284180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4a5e6971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4a5e697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d4a5e697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794301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4a5e6971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4a5e697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d4a5e697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27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4a5e6971_0_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4a5e6971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4d4a5e6971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101088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4a5e6971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4a5e697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d4a5e697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4a5e6971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4a5e697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d4a5e697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4C940-815D-4FE1-AF14-BD8772D1E6A7}" type="slidenum">
              <a:rPr lang="en-US" smtClean="0"/>
              <a:t>23</a:t>
            </a:fld>
            <a:endParaRPr lang="en-US"/>
          </a:p>
        </p:txBody>
      </p:sp>
    </p:spTree>
    <p:extLst>
      <p:ext uri="{BB962C8B-B14F-4D97-AF65-F5344CB8AC3E}">
        <p14:creationId xmlns:p14="http://schemas.microsoft.com/office/powerpoint/2010/main" val="422355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13543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DB068C-50F5-4F65-B9BF-D28ADA52961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90640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DB068C-50F5-4F65-B9BF-D28ADA52961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1753357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4148027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3640651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325815" y="365126"/>
            <a:ext cx="4532435" cy="573989"/>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600"/>
              <a:buFont typeface="Calibri"/>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4325815" y="1625512"/>
            <a:ext cx="4532435" cy="4636392"/>
          </a:xfrm>
          <a:prstGeom prst="rect">
            <a:avLst/>
          </a:prstGeom>
          <a:noFill/>
          <a:ln>
            <a:noFill/>
          </a:ln>
        </p:spPr>
        <p:txBody>
          <a:bodyPr spcFirstLastPara="1" wrap="square" lIns="91425" tIns="45700" rIns="91425" bIns="45700" anchor="t" anchorCtr="0"/>
          <a:lstStyle>
            <a:lvl1pPr marL="342900" lvl="0" indent="-247650" algn="l">
              <a:lnSpc>
                <a:spcPct val="150000"/>
              </a:lnSpc>
              <a:spcBef>
                <a:spcPts val="750"/>
              </a:spcBef>
              <a:spcAft>
                <a:spcPts val="0"/>
              </a:spcAft>
              <a:buClr>
                <a:schemeClr val="lt1"/>
              </a:buClr>
              <a:buSzPts val="1600"/>
              <a:buChar char="•"/>
              <a:defRPr sz="1200"/>
            </a:lvl1pPr>
            <a:lvl2pPr marL="685800" lvl="1" indent="-238125" algn="l">
              <a:lnSpc>
                <a:spcPct val="150000"/>
              </a:lnSpc>
              <a:spcBef>
                <a:spcPts val="375"/>
              </a:spcBef>
              <a:spcAft>
                <a:spcPts val="0"/>
              </a:spcAft>
              <a:buClr>
                <a:schemeClr val="lt1"/>
              </a:buClr>
              <a:buSzPts val="1400"/>
              <a:buChar char="•"/>
              <a:defRPr sz="1050"/>
            </a:lvl2pPr>
            <a:lvl3pPr marL="1028700" lvl="2" indent="-238125" algn="l">
              <a:lnSpc>
                <a:spcPct val="150000"/>
              </a:lnSpc>
              <a:spcBef>
                <a:spcPts val="375"/>
              </a:spcBef>
              <a:spcAft>
                <a:spcPts val="0"/>
              </a:spcAft>
              <a:buClr>
                <a:schemeClr val="lt1"/>
              </a:buClr>
              <a:buSzPts val="1400"/>
              <a:buChar char="•"/>
              <a:defRPr sz="1050"/>
            </a:lvl3pPr>
            <a:lvl4pPr marL="1371600" lvl="3" indent="-228600" algn="l">
              <a:lnSpc>
                <a:spcPct val="150000"/>
              </a:lnSpc>
              <a:spcBef>
                <a:spcPts val="375"/>
              </a:spcBef>
              <a:spcAft>
                <a:spcPts val="0"/>
              </a:spcAft>
              <a:buClr>
                <a:schemeClr val="lt1"/>
              </a:buClr>
              <a:buSzPts val="1200"/>
              <a:buChar char="•"/>
              <a:defRPr sz="900"/>
            </a:lvl4pPr>
            <a:lvl5pPr marL="1714500" lvl="4" indent="-228600" algn="l">
              <a:lnSpc>
                <a:spcPct val="150000"/>
              </a:lnSpc>
              <a:spcBef>
                <a:spcPts val="375"/>
              </a:spcBef>
              <a:spcAft>
                <a:spcPts val="0"/>
              </a:spcAft>
              <a:buClr>
                <a:schemeClr val="lt1"/>
              </a:buClr>
              <a:buSzPts val="1200"/>
              <a:buChar char="•"/>
              <a:defRPr sz="900"/>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123" name="Google Shape;123;p19"/>
          <p:cNvSpPr txBox="1">
            <a:spLocks noGrp="1"/>
          </p:cNvSpPr>
          <p:nvPr>
            <p:ph type="body" idx="2"/>
          </p:nvPr>
        </p:nvSpPr>
        <p:spPr>
          <a:xfrm>
            <a:off x="4325815" y="1003688"/>
            <a:ext cx="4532435" cy="365125"/>
          </a:xfrm>
          <a:prstGeom prst="rect">
            <a:avLst/>
          </a:prstGeom>
          <a:noFill/>
          <a:ln>
            <a:noFill/>
          </a:ln>
        </p:spPr>
        <p:txBody>
          <a:bodyPr spcFirstLastPara="1" wrap="square" lIns="91425" tIns="45700" rIns="91425" bIns="45700" anchor="ctr" anchorCtr="0"/>
          <a:lstStyle>
            <a:lvl1pPr marL="342900" lvl="0" indent="-171450" algn="l">
              <a:lnSpc>
                <a:spcPct val="150000"/>
              </a:lnSpc>
              <a:spcBef>
                <a:spcPts val="750"/>
              </a:spcBef>
              <a:spcAft>
                <a:spcPts val="0"/>
              </a:spcAft>
              <a:buClr>
                <a:schemeClr val="lt1"/>
              </a:buClr>
              <a:buSzPts val="2000"/>
              <a:buNone/>
              <a:defRPr sz="1500">
                <a:solidFill>
                  <a:schemeClr val="lt1"/>
                </a:solidFill>
              </a:defRPr>
            </a:lvl1pPr>
            <a:lvl2pPr marL="685800" lvl="1" indent="-171450" algn="l">
              <a:lnSpc>
                <a:spcPct val="150000"/>
              </a:lnSpc>
              <a:spcBef>
                <a:spcPts val="375"/>
              </a:spcBef>
              <a:spcAft>
                <a:spcPts val="0"/>
              </a:spcAft>
              <a:buClr>
                <a:schemeClr val="lt1"/>
              </a:buClr>
              <a:buSzPts val="2000"/>
              <a:buNone/>
              <a:defRPr sz="1500">
                <a:solidFill>
                  <a:schemeClr val="lt1"/>
                </a:solidFill>
              </a:defRPr>
            </a:lvl2pPr>
            <a:lvl3pPr marL="1028700" lvl="2" indent="-171450" algn="l">
              <a:lnSpc>
                <a:spcPct val="150000"/>
              </a:lnSpc>
              <a:spcBef>
                <a:spcPts val="375"/>
              </a:spcBef>
              <a:spcAft>
                <a:spcPts val="0"/>
              </a:spcAft>
              <a:buClr>
                <a:schemeClr val="lt1"/>
              </a:buClr>
              <a:buSzPts val="1800"/>
              <a:buNone/>
              <a:defRPr sz="1350">
                <a:solidFill>
                  <a:schemeClr val="lt1"/>
                </a:solidFill>
              </a:defRPr>
            </a:lvl3pPr>
            <a:lvl4pPr marL="1371600" lvl="3" indent="-171450" algn="l">
              <a:lnSpc>
                <a:spcPct val="150000"/>
              </a:lnSpc>
              <a:spcBef>
                <a:spcPts val="375"/>
              </a:spcBef>
              <a:spcAft>
                <a:spcPts val="0"/>
              </a:spcAft>
              <a:buClr>
                <a:schemeClr val="lt1"/>
              </a:buClr>
              <a:buSzPts val="1600"/>
              <a:buNone/>
              <a:defRPr sz="1200">
                <a:solidFill>
                  <a:schemeClr val="lt1"/>
                </a:solidFill>
              </a:defRPr>
            </a:lvl4pPr>
            <a:lvl5pPr marL="1714500" lvl="4" indent="-171450" algn="l">
              <a:lnSpc>
                <a:spcPct val="150000"/>
              </a:lnSpc>
              <a:spcBef>
                <a:spcPts val="375"/>
              </a:spcBef>
              <a:spcAft>
                <a:spcPts val="0"/>
              </a:spcAft>
              <a:buClr>
                <a:schemeClr val="lt1"/>
              </a:buClr>
              <a:buSzPts val="1600"/>
              <a:buNone/>
              <a:defRPr sz="1200">
                <a:solidFill>
                  <a:schemeClr val="lt1"/>
                </a:solidFill>
              </a:defRPr>
            </a:lvl5pPr>
            <a:lvl6pPr marL="2057400" lvl="5" indent="-171450" algn="l">
              <a:lnSpc>
                <a:spcPct val="90000"/>
              </a:lnSpc>
              <a:spcBef>
                <a:spcPts val="375"/>
              </a:spcBef>
              <a:spcAft>
                <a:spcPts val="0"/>
              </a:spcAft>
              <a:buClr>
                <a:schemeClr val="lt1"/>
              </a:buClr>
              <a:buSzPts val="1600"/>
              <a:buNone/>
              <a:defRPr sz="1200">
                <a:solidFill>
                  <a:schemeClr val="lt1"/>
                </a:solidFill>
              </a:defRPr>
            </a:lvl6pPr>
            <a:lvl7pPr marL="2400300" lvl="6" indent="-171450" algn="l">
              <a:lnSpc>
                <a:spcPct val="90000"/>
              </a:lnSpc>
              <a:spcBef>
                <a:spcPts val="375"/>
              </a:spcBef>
              <a:spcAft>
                <a:spcPts val="0"/>
              </a:spcAft>
              <a:buClr>
                <a:schemeClr val="lt1"/>
              </a:buClr>
              <a:buSzPts val="1600"/>
              <a:buNone/>
              <a:defRPr sz="1200">
                <a:solidFill>
                  <a:schemeClr val="lt1"/>
                </a:solidFill>
              </a:defRPr>
            </a:lvl7pPr>
            <a:lvl8pPr marL="2743200" lvl="7" indent="-171450" algn="l">
              <a:lnSpc>
                <a:spcPct val="90000"/>
              </a:lnSpc>
              <a:spcBef>
                <a:spcPts val="375"/>
              </a:spcBef>
              <a:spcAft>
                <a:spcPts val="0"/>
              </a:spcAft>
              <a:buClr>
                <a:schemeClr val="lt1"/>
              </a:buClr>
              <a:buSzPts val="1600"/>
              <a:buNone/>
              <a:defRPr sz="1200">
                <a:solidFill>
                  <a:schemeClr val="lt1"/>
                </a:solidFill>
              </a:defRPr>
            </a:lvl8pPr>
            <a:lvl9pPr marL="3086100" lvl="8" indent="-171450" algn="l">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124" name="Google Shape;124;p19"/>
          <p:cNvSpPr>
            <a:spLocks noGrp="1"/>
          </p:cNvSpPr>
          <p:nvPr>
            <p:ph type="pic" idx="3"/>
          </p:nvPr>
        </p:nvSpPr>
        <p:spPr>
          <a:xfrm>
            <a:off x="0" y="0"/>
            <a:ext cx="4062413" cy="6846932"/>
          </a:xfrm>
          <a:prstGeom prst="rect">
            <a:avLst/>
          </a:prstGeom>
          <a:noFill/>
          <a:ln>
            <a:noFill/>
          </a:ln>
        </p:spPr>
        <p:txBody>
          <a:bodyPr spcFirstLastPara="1" wrap="square" lIns="91425" tIns="45700" rIns="91425" bIns="45700" anchor="ctr" anchorCtr="0"/>
          <a:lstStyle>
            <a:lvl1pPr marR="0" lvl="0" algn="ctr" rtl="0">
              <a:lnSpc>
                <a:spcPct val="150000"/>
              </a:lnSpc>
              <a:spcBef>
                <a:spcPts val="750"/>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1pPr>
            <a:lvl2pPr marR="0" lvl="1" algn="l" rtl="0">
              <a:lnSpc>
                <a:spcPct val="150000"/>
              </a:lnSpc>
              <a:spcBef>
                <a:spcPts val="375"/>
              </a:spcBef>
              <a:spcAft>
                <a:spcPts val="0"/>
              </a:spcAft>
              <a:buClr>
                <a:schemeClr val="lt1"/>
              </a:buClr>
              <a:buSzPts val="1400"/>
              <a:buFont typeface="Arial"/>
              <a:buChar char="•"/>
              <a:defRPr sz="1050" b="0" i="0" u="none" strike="noStrike" cap="none">
                <a:solidFill>
                  <a:schemeClr val="lt1"/>
                </a:solidFill>
                <a:latin typeface="Calibri"/>
                <a:ea typeface="Calibri"/>
                <a:cs typeface="Calibri"/>
                <a:sym typeface="Calibri"/>
              </a:defRPr>
            </a:lvl2pPr>
            <a:lvl3pPr marR="0" lvl="2" algn="l" rtl="0">
              <a:lnSpc>
                <a:spcPct val="150000"/>
              </a:lnSpc>
              <a:spcBef>
                <a:spcPts val="375"/>
              </a:spcBef>
              <a:spcAft>
                <a:spcPts val="0"/>
              </a:spcAft>
              <a:buClr>
                <a:schemeClr val="lt1"/>
              </a:buClr>
              <a:buSzPts val="1400"/>
              <a:buFont typeface="Arial"/>
              <a:buChar char="•"/>
              <a:defRPr sz="1050" b="0" i="0" u="none" strike="noStrike" cap="none">
                <a:solidFill>
                  <a:schemeClr val="lt1"/>
                </a:solidFill>
                <a:latin typeface="Calibri"/>
                <a:ea typeface="Calibri"/>
                <a:cs typeface="Calibri"/>
                <a:sym typeface="Calibri"/>
              </a:defRPr>
            </a:lvl3pPr>
            <a:lvl4pPr marR="0" lvl="3" algn="l" rtl="0">
              <a:lnSpc>
                <a:spcPct val="150000"/>
              </a:lnSpc>
              <a:spcBef>
                <a:spcPts val="375"/>
              </a:spcBef>
              <a:spcAft>
                <a:spcPts val="0"/>
              </a:spcAft>
              <a:buClr>
                <a:schemeClr val="lt1"/>
              </a:buClr>
              <a:buSzPts val="1200"/>
              <a:buFont typeface="Arial"/>
              <a:buChar char="•"/>
              <a:defRPr sz="900" b="0" i="0" u="none" strike="noStrike" cap="none">
                <a:solidFill>
                  <a:schemeClr val="lt1"/>
                </a:solidFill>
                <a:latin typeface="Calibri"/>
                <a:ea typeface="Calibri"/>
                <a:cs typeface="Calibri"/>
                <a:sym typeface="Calibri"/>
              </a:defRPr>
            </a:lvl4pPr>
            <a:lvl5pPr marR="0" lvl="4" algn="l" rtl="0">
              <a:lnSpc>
                <a:spcPct val="150000"/>
              </a:lnSpc>
              <a:spcBef>
                <a:spcPts val="375"/>
              </a:spcBef>
              <a:spcAft>
                <a:spcPts val="0"/>
              </a:spcAft>
              <a:buClr>
                <a:schemeClr val="lt1"/>
              </a:buClr>
              <a:buSzPts val="1200"/>
              <a:buFont typeface="Arial"/>
              <a:buChar char="•"/>
              <a:defRPr sz="900" b="0" i="0" u="none" strike="noStrike" cap="none">
                <a:solidFill>
                  <a:schemeClr val="lt1"/>
                </a:solidFill>
                <a:latin typeface="Calibri"/>
                <a:ea typeface="Calibri"/>
                <a:cs typeface="Calibri"/>
                <a:sym typeface="Calibri"/>
              </a:defRPr>
            </a:lvl5pPr>
            <a:lvl6pPr marR="0" lvl="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125" name="Google Shape;125;p19"/>
          <p:cNvSpPr txBox="1">
            <a:spLocks noGrp="1"/>
          </p:cNvSpPr>
          <p:nvPr>
            <p:ph type="sldNum" idx="12"/>
          </p:nvPr>
        </p:nvSpPr>
        <p:spPr>
          <a:xfrm>
            <a:off x="8661952" y="6468304"/>
            <a:ext cx="3329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Calibri"/>
                <a:ea typeface="Calibri"/>
                <a:cs typeface="Calibri"/>
                <a:sym typeface="Calibri"/>
              </a:defRPr>
            </a:lvl1pPr>
            <a:lvl2pPr marL="0" lvl="1" indent="0" algn="r">
              <a:spcBef>
                <a:spcPts val="0"/>
              </a:spcBef>
              <a:buNone/>
              <a:defRPr sz="900" b="0" i="0" u="none" strike="noStrike" cap="none">
                <a:solidFill>
                  <a:schemeClr val="lt1"/>
                </a:solidFill>
                <a:latin typeface="Calibri"/>
                <a:ea typeface="Calibri"/>
                <a:cs typeface="Calibri"/>
                <a:sym typeface="Calibri"/>
              </a:defRPr>
            </a:lvl2pPr>
            <a:lvl3pPr marL="0" lvl="2" indent="0" algn="r">
              <a:spcBef>
                <a:spcPts val="0"/>
              </a:spcBef>
              <a:buNone/>
              <a:defRPr sz="900" b="0" i="0" u="none" strike="noStrike" cap="none">
                <a:solidFill>
                  <a:schemeClr val="lt1"/>
                </a:solidFill>
                <a:latin typeface="Calibri"/>
                <a:ea typeface="Calibri"/>
                <a:cs typeface="Calibri"/>
                <a:sym typeface="Calibri"/>
              </a:defRPr>
            </a:lvl3pPr>
            <a:lvl4pPr marL="0" lvl="3" indent="0" algn="r">
              <a:spcBef>
                <a:spcPts val="0"/>
              </a:spcBef>
              <a:buNone/>
              <a:defRPr sz="900" b="0" i="0" u="none" strike="noStrike" cap="none">
                <a:solidFill>
                  <a:schemeClr val="lt1"/>
                </a:solidFill>
                <a:latin typeface="Calibri"/>
                <a:ea typeface="Calibri"/>
                <a:cs typeface="Calibri"/>
                <a:sym typeface="Calibri"/>
              </a:defRPr>
            </a:lvl4pPr>
            <a:lvl5pPr marL="0" lvl="4" indent="0" algn="r">
              <a:spcBef>
                <a:spcPts val="0"/>
              </a:spcBef>
              <a:buNone/>
              <a:defRPr sz="900" b="0" i="0" u="none" strike="noStrike" cap="none">
                <a:solidFill>
                  <a:schemeClr val="lt1"/>
                </a:solidFill>
                <a:latin typeface="Calibri"/>
                <a:ea typeface="Calibri"/>
                <a:cs typeface="Calibri"/>
                <a:sym typeface="Calibri"/>
              </a:defRPr>
            </a:lvl5pPr>
            <a:lvl6pPr marL="0" lvl="5" indent="0" algn="r">
              <a:spcBef>
                <a:spcPts val="0"/>
              </a:spcBef>
              <a:buNone/>
              <a:defRPr sz="900" b="0" i="0" u="none" strike="noStrike" cap="none">
                <a:solidFill>
                  <a:schemeClr val="lt1"/>
                </a:solidFill>
                <a:latin typeface="Calibri"/>
                <a:ea typeface="Calibri"/>
                <a:cs typeface="Calibri"/>
                <a:sym typeface="Calibri"/>
              </a:defRPr>
            </a:lvl6pPr>
            <a:lvl7pPr marL="0" lvl="6" indent="0" algn="r">
              <a:spcBef>
                <a:spcPts val="0"/>
              </a:spcBef>
              <a:buNone/>
              <a:defRPr sz="900" b="0" i="0" u="none" strike="noStrike" cap="none">
                <a:solidFill>
                  <a:schemeClr val="lt1"/>
                </a:solidFill>
                <a:latin typeface="Calibri"/>
                <a:ea typeface="Calibri"/>
                <a:cs typeface="Calibri"/>
                <a:sym typeface="Calibri"/>
              </a:defRPr>
            </a:lvl7pPr>
            <a:lvl8pPr marL="0" lvl="7" indent="0" algn="r">
              <a:spcBef>
                <a:spcPts val="0"/>
              </a:spcBef>
              <a:buNone/>
              <a:defRPr sz="900" b="0" i="0" u="none" strike="noStrike" cap="none">
                <a:solidFill>
                  <a:schemeClr val="lt1"/>
                </a:solidFill>
                <a:latin typeface="Calibri"/>
                <a:ea typeface="Calibri"/>
                <a:cs typeface="Calibri"/>
                <a:sym typeface="Calibri"/>
              </a:defRPr>
            </a:lvl8pPr>
            <a:lvl9pPr marL="0" lvl="8" indent="0" algn="r">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4456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a:xfrm>
            <a:off x="1371600" y="1600200"/>
            <a:ext cx="7315200" cy="4525963"/>
          </a:xfrm>
        </p:spPr>
        <p:txBody>
          <a:bodyPr>
            <a:normAutofit/>
          </a:bodyPr>
          <a:lstStyle>
            <a:lvl1pPr>
              <a:defRPr sz="2800" b="0"/>
            </a:lvl1pPr>
            <a:lvl2pPr>
              <a:defRPr sz="2400" b="0"/>
            </a:lvl2pPr>
            <a:lvl3pPr>
              <a:defRPr sz="2000" b="0"/>
            </a:lvl3pPr>
            <a:lvl4pPr>
              <a:defRPr sz="1800" b="0"/>
            </a:lvl4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pic>
        <p:nvPicPr>
          <p:cNvPr id="7" name="Picture 6">
            <a:extLst>
              <a:ext uri="{FF2B5EF4-FFF2-40B4-BE49-F238E27FC236}">
                <a16:creationId xmlns:a16="http://schemas.microsoft.com/office/drawing/2014/main" id="{71E9DEFF-6E52-4DE5-9909-A131E508BA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87817"/>
            <a:ext cx="2219325" cy="638175"/>
          </a:xfrm>
          <a:prstGeom prst="rect">
            <a:avLst/>
          </a:prstGeom>
        </p:spPr>
      </p:pic>
    </p:spTree>
    <p:extLst>
      <p:ext uri="{BB962C8B-B14F-4D97-AF65-F5344CB8AC3E}">
        <p14:creationId xmlns:p14="http://schemas.microsoft.com/office/powerpoint/2010/main" val="130436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7FA7C1-FAEE-4EDF-8B85-776CC25A55C7}"/>
              </a:ext>
            </a:extLst>
          </p:cNvPr>
          <p:cNvPicPr>
            <a:picLocks noChangeAspect="1" noChangeArrowheads="1"/>
          </p:cNvPicPr>
          <p:nvPr userDrawn="1"/>
        </p:nvPicPr>
        <p:blipFill rotWithShape="1">
          <a:blip r:embed="rId2">
            <a:alphaModFix amt="89000"/>
            <a:extLst>
              <a:ext uri="{BEBA8EAE-BF5A-486C-A8C5-ECC9F3942E4B}">
                <a14:imgProps xmlns:a14="http://schemas.microsoft.com/office/drawing/2010/main">
                  <a14:imgLayer r:embed="rId3">
                    <a14:imgEffect>
                      <a14:colorTemperature colorTemp="6354"/>
                    </a14:imgEffect>
                    <a14:imgEffect>
                      <a14:saturation sat="86000"/>
                    </a14:imgEffect>
                    <a14:imgEffect>
                      <a14:brightnessContrast bright="17000" contrast="-2000"/>
                    </a14:imgEffect>
                  </a14:imgLayer>
                </a14:imgProps>
              </a:ext>
              <a:ext uri="{28A0092B-C50C-407E-A947-70E740481C1C}">
                <a14:useLocalDpi xmlns:a14="http://schemas.microsoft.com/office/drawing/2010/main" val="0"/>
              </a:ext>
            </a:extLst>
          </a:blip>
          <a:srcRect t="-1" r="205" b="-350"/>
          <a:stretch/>
        </p:blipFill>
        <p:spPr bwMode="auto">
          <a:xfrm>
            <a:off x="3733800" y="2205698"/>
            <a:ext cx="5410200" cy="4665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a:xfrm>
            <a:off x="1371600" y="1600200"/>
            <a:ext cx="7315200" cy="4525963"/>
          </a:xfrm>
        </p:spPr>
        <p:txBody>
          <a:bodyPr>
            <a:normAutofit/>
          </a:bodyPr>
          <a:lstStyle>
            <a:lvl1pPr>
              <a:defRPr sz="2800" b="0"/>
            </a:lvl1pPr>
            <a:lvl2pPr>
              <a:defRPr sz="2400" b="0"/>
            </a:lvl2pPr>
            <a:lvl3pPr>
              <a:defRPr sz="2000" b="0"/>
            </a:lvl3pPr>
            <a:lvl4pPr>
              <a:defRPr sz="1800" b="0"/>
            </a:lvl4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pic>
        <p:nvPicPr>
          <p:cNvPr id="7" name="Picture 6">
            <a:extLst>
              <a:ext uri="{FF2B5EF4-FFF2-40B4-BE49-F238E27FC236}">
                <a16:creationId xmlns:a16="http://schemas.microsoft.com/office/drawing/2014/main" id="{71E9DEFF-6E52-4DE5-9909-A131E508BA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400" y="6087817"/>
            <a:ext cx="2219325" cy="638175"/>
          </a:xfrm>
          <a:prstGeom prst="rect">
            <a:avLst/>
          </a:prstGeom>
        </p:spPr>
      </p:pic>
    </p:spTree>
    <p:extLst>
      <p:ext uri="{BB962C8B-B14F-4D97-AF65-F5344CB8AC3E}">
        <p14:creationId xmlns:p14="http://schemas.microsoft.com/office/powerpoint/2010/main" val="25882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a:xfrm>
            <a:off x="1371600" y="1600200"/>
            <a:ext cx="7315200" cy="4525963"/>
          </a:xfrm>
        </p:spPr>
        <p:txBody>
          <a:bodyPr>
            <a:normAutofit/>
          </a:bodyPr>
          <a:lstStyle>
            <a:lvl1pPr>
              <a:defRPr sz="2800" b="0"/>
            </a:lvl1pPr>
            <a:lvl2pPr>
              <a:defRPr sz="2400" b="0"/>
            </a:lvl2pPr>
            <a:lvl3pPr>
              <a:defRPr sz="2000" b="0"/>
            </a:lvl3pPr>
            <a:lvl4pPr>
              <a:defRPr sz="1800" b="0"/>
            </a:lvl4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pic>
        <p:nvPicPr>
          <p:cNvPr id="7" name="Picture 6">
            <a:extLst>
              <a:ext uri="{FF2B5EF4-FFF2-40B4-BE49-F238E27FC236}">
                <a16:creationId xmlns:a16="http://schemas.microsoft.com/office/drawing/2014/main" id="{71E9DEFF-6E52-4DE5-9909-A131E508BA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87817"/>
            <a:ext cx="2219325" cy="638175"/>
          </a:xfrm>
          <a:prstGeom prst="rect">
            <a:avLst/>
          </a:prstGeom>
        </p:spPr>
      </p:pic>
    </p:spTree>
    <p:extLst>
      <p:ext uri="{BB962C8B-B14F-4D97-AF65-F5344CB8AC3E}">
        <p14:creationId xmlns:p14="http://schemas.microsoft.com/office/powerpoint/2010/main" val="3687916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328905-B02F-489A-8C3F-8A163285F3A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1000"/>
                    </a14:imgEffect>
                    <a14:imgEffect>
                      <a14:colorTemperature colorTemp="6020"/>
                    </a14:imgEffect>
                    <a14:imgEffect>
                      <a14:saturation sat="90000"/>
                    </a14:imgEffect>
                    <a14:imgEffect>
                      <a14:brightnessContrast bright="22000" contrast="14000"/>
                    </a14:imgEffect>
                  </a14:imgLayer>
                </a14:imgProps>
              </a:ext>
              <a:ext uri="{28A0092B-C50C-407E-A947-70E740481C1C}">
                <a14:useLocalDpi xmlns:a14="http://schemas.microsoft.com/office/drawing/2010/main" val="0"/>
              </a:ext>
            </a:extLst>
          </a:blip>
          <a:stretch>
            <a:fillRect/>
          </a:stretch>
        </p:blipFill>
        <p:spPr>
          <a:xfrm>
            <a:off x="3581400" y="2087385"/>
            <a:ext cx="5562600" cy="4770615"/>
          </a:xfrm>
          <a:prstGeom prst="rect">
            <a:avLst/>
          </a:prstGeom>
        </p:spPr>
      </p:pic>
      <p:sp>
        <p:nvSpPr>
          <p:cNvPr id="2" name="Title 1"/>
          <p:cNvSpPr>
            <a:spLocks noGrp="1"/>
          </p:cNvSpPr>
          <p:nvPr>
            <p:ph type="title"/>
          </p:nvPr>
        </p:nvSpPr>
        <p:spPr>
          <a:xfrm>
            <a:off x="304801" y="2667000"/>
            <a:ext cx="6248400" cy="1500187"/>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609600" y="338931"/>
            <a:ext cx="6818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DB068C-50F5-4F65-B9BF-D28ADA52961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4FFA3-65DF-4EEE-A1C5-3ED31E5F88B7}" type="slidenum">
              <a:rPr lang="en-US" smtClean="0"/>
              <a:t>‹#›</a:t>
            </a:fld>
            <a:endParaRPr lang="en-US"/>
          </a:p>
        </p:txBody>
      </p:sp>
      <p:pic>
        <p:nvPicPr>
          <p:cNvPr id="9" name="Picture 8">
            <a:extLst>
              <a:ext uri="{FF2B5EF4-FFF2-40B4-BE49-F238E27FC236}">
                <a16:creationId xmlns:a16="http://schemas.microsoft.com/office/drawing/2014/main" id="{71E9DEFF-6E52-4DE5-9909-A131E508BA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400" y="6087817"/>
            <a:ext cx="2219325" cy="638175"/>
          </a:xfrm>
          <a:prstGeom prst="rect">
            <a:avLst/>
          </a:prstGeom>
        </p:spPr>
      </p:pic>
    </p:spTree>
    <p:extLst>
      <p:ext uri="{BB962C8B-B14F-4D97-AF65-F5344CB8AC3E}">
        <p14:creationId xmlns:p14="http://schemas.microsoft.com/office/powerpoint/2010/main" val="312012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600200"/>
            <a:ext cx="3200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34000" y="1600200"/>
            <a:ext cx="3352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DB068C-50F5-4F65-B9BF-D28ADA52961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387274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DB068C-50F5-4F65-B9BF-D28ADA529619}" type="datetimeFigureOut">
              <a:rPr lang="en-US" smtClean="0"/>
              <a:t>12/11/2020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341040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DB068C-50F5-4F65-B9BF-D28ADA529619}"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1166801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B068C-50F5-4F65-B9BF-D28ADA529619}" type="datetimeFigureOut">
              <a:rPr lang="en-US" smtClean="0"/>
              <a:t>12/11/2020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94FFA3-65DF-4EEE-A1C5-3ED31E5F88B7}" type="slidenum">
              <a:rPr lang="en-US" smtClean="0"/>
              <a:t>‹#›</a:t>
            </a:fld>
            <a:endParaRPr lang="en-US"/>
          </a:p>
        </p:txBody>
      </p:sp>
    </p:spTree>
    <p:extLst>
      <p:ext uri="{BB962C8B-B14F-4D97-AF65-F5344CB8AC3E}">
        <p14:creationId xmlns:p14="http://schemas.microsoft.com/office/powerpoint/2010/main" val="284168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7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DB068C-50F5-4F65-B9BF-D28ADA529619}" type="datetimeFigureOut">
              <a:rPr lang="en-US" smtClean="0"/>
              <a:t>12/11/2020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4FFA3-65DF-4EEE-A1C5-3ED31E5F88B7}" type="slidenum">
              <a:rPr lang="en-US" smtClean="0"/>
              <a:t>‹#›</a:t>
            </a:fld>
            <a:endParaRPr lang="en-US"/>
          </a:p>
        </p:txBody>
      </p:sp>
      <p:pic>
        <p:nvPicPr>
          <p:cNvPr id="17416" name="Picture 8" descr="C:\Users\d\Downloads\background.jp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1953507"/>
            <a:ext cx="6553200" cy="491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4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6"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mailto:dzimmerm@ivytech.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17.jpe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Keyboard covers (Dec 2015)</a:t>
            </a:r>
            <a:endParaRPr lang="en-US"/>
          </a:p>
        </p:txBody>
      </p:sp>
      <p:sp>
        <p:nvSpPr>
          <p:cNvPr id="3" name="Content Placeholder 2"/>
          <p:cNvSpPr>
            <a:spLocks noGrp="1"/>
          </p:cNvSpPr>
          <p:nvPr>
            <p:ph idx="1"/>
          </p:nvPr>
        </p:nvSpPr>
        <p:spPr/>
        <p:txBody>
          <a:bodyPr>
            <a:normAutofit/>
          </a:bodyPr>
          <a:lstStyle/>
          <a:p>
            <a:r>
              <a:rPr lang="en-US" sz="2400" dirty="0"/>
              <a:t>Allows students with limited fine motor skills to more accurately type on keyboards and IPads.</a:t>
            </a:r>
          </a:p>
          <a:p>
            <a:pPr lvl="1"/>
            <a:r>
              <a:rPr lang="en-US" sz="2000" dirty="0"/>
              <a:t>Cut on the laser engraver.</a:t>
            </a:r>
          </a:p>
          <a:p>
            <a:pPr lvl="1"/>
            <a:r>
              <a:rPr lang="en-US" sz="2000" dirty="0"/>
              <a:t>Designed in Photoshop and Corel Studio.</a:t>
            </a:r>
          </a:p>
          <a:p>
            <a:pPr lvl="1"/>
            <a:r>
              <a:rPr lang="en-US" sz="2000" dirty="0"/>
              <a:t>Comment from therapist: “The </a:t>
            </a:r>
            <a:r>
              <a:rPr lang="en-US" sz="2000" dirty="0" err="1"/>
              <a:t>keyguards</a:t>
            </a:r>
            <a:r>
              <a:rPr lang="en-US" sz="2000" dirty="0"/>
              <a:t> were magnificent!!!!  He loved the IPad one!”                            </a:t>
            </a:r>
          </a:p>
          <a:p>
            <a:endParaRPr lang="en-US" sz="2400" dirty="0"/>
          </a:p>
        </p:txBody>
      </p:sp>
      <p:pic>
        <p:nvPicPr>
          <p:cNvPr id="4" name="Picture 3" descr="C:\Users\dzimmerm\Dropbox\ivy tech\service learning\20151218_093829_resized.jpg"/>
          <p:cNvPicPr/>
          <p:nvPr/>
        </p:nvPicPr>
        <p:blipFill rotWithShape="1">
          <a:blip r:embed="rId2" cstate="screen">
            <a:extLst>
              <a:ext uri="{28A0092B-C50C-407E-A947-70E740481C1C}">
                <a14:useLocalDpi xmlns:a14="http://schemas.microsoft.com/office/drawing/2010/main"/>
              </a:ext>
            </a:extLst>
          </a:blip>
          <a:srcRect b="17242"/>
          <a:stretch/>
        </p:blipFill>
        <p:spPr bwMode="auto">
          <a:xfrm>
            <a:off x="2438400" y="3810000"/>
            <a:ext cx="2077085" cy="2729230"/>
          </a:xfrm>
          <a:prstGeom prst="rect">
            <a:avLst/>
          </a:prstGeom>
          <a:noFill/>
          <a:ln>
            <a:noFill/>
          </a:ln>
          <a:extLst>
            <a:ext uri="{53640926-AAD7-44D8-BBD7-CCE9431645EC}">
              <a14:shadowObscured xmlns:a14="http://schemas.microsoft.com/office/drawing/2010/main"/>
            </a:ext>
          </a:extLst>
        </p:spPr>
      </p:pic>
      <p:pic>
        <p:nvPicPr>
          <p:cNvPr id="5" name="Picture 4" descr="C:\Users\dzimmerm\Dropbox\ivy tech\service learning\20151218_093727_resized.jpg"/>
          <p:cNvPicPr/>
          <p:nvPr/>
        </p:nvPicPr>
        <p:blipFill rotWithShape="1">
          <a:blip r:embed="rId3" cstate="print">
            <a:extLst>
              <a:ext uri="{28A0092B-C50C-407E-A947-70E740481C1C}">
                <a14:useLocalDpi xmlns:a14="http://schemas.microsoft.com/office/drawing/2010/main" val="0"/>
              </a:ext>
            </a:extLst>
          </a:blip>
          <a:srcRect l="2704" t="27227" r="25330" b="22084"/>
          <a:stretch/>
        </p:blipFill>
        <p:spPr bwMode="auto">
          <a:xfrm>
            <a:off x="5029200" y="3823652"/>
            <a:ext cx="2157730" cy="27019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0776564"/>
      </p:ext>
    </p:extLst>
  </p:cSld>
  <p:clrMapOvr>
    <a:masterClrMapping/>
  </p:clrMapOvr>
  <p:transition spd="slow" advClick="0" advTm="3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a:t>Lift Mechanism for wheelchair (Nov 2016)</a:t>
            </a:r>
          </a:p>
        </p:txBody>
      </p:sp>
      <p:sp>
        <p:nvSpPr>
          <p:cNvPr id="3" name="Content Placeholder 2"/>
          <p:cNvSpPr>
            <a:spLocks noGrp="1"/>
          </p:cNvSpPr>
          <p:nvPr>
            <p:ph idx="1"/>
          </p:nvPr>
        </p:nvSpPr>
        <p:spPr>
          <a:xfrm>
            <a:off x="762000" y="1371600"/>
            <a:ext cx="8153400" cy="3657600"/>
          </a:xfrm>
        </p:spPr>
        <p:txBody>
          <a:bodyPr>
            <a:normAutofit/>
          </a:bodyPr>
          <a:lstStyle/>
          <a:p>
            <a:r>
              <a:rPr lang="en-US" dirty="0"/>
              <a:t>Students and the Technology faculty designed and built a wheelchair that allows an automotive student to stand up to work.  </a:t>
            </a:r>
          </a:p>
          <a:p>
            <a:r>
              <a:rPr lang="en-US" dirty="0"/>
              <a:t>Chair was completed in time for Austin to attend the Ivy Tech Gala where he danced the night away and to stand to receive his diploma at his graduation from Ivy Tech.</a:t>
            </a:r>
          </a:p>
          <a:p>
            <a:r>
              <a:rPr lang="en-US" sz="2400" dirty="0"/>
              <a:t>       </a:t>
            </a:r>
          </a:p>
          <a:p>
            <a:endParaRPr lang="en-US" sz="2400" dirty="0"/>
          </a:p>
        </p:txBody>
      </p:sp>
      <p:sp>
        <p:nvSpPr>
          <p:cNvPr id="5" name="Rectangle 5"/>
          <p:cNvSpPr>
            <a:spLocks noChangeArrowheads="1"/>
          </p:cNvSpPr>
          <p:nvPr/>
        </p:nvSpPr>
        <p:spPr bwMode="auto">
          <a:xfrm>
            <a:off x="914400" y="243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itchFamily="34" charset="0"/>
                <a:ea typeface="Calibri" pitchFamily="34" charset="0"/>
                <a:cs typeface="Times New Roman" pitchFamily="18" charset="0"/>
              </a:rPr>
              <a:t>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Rectangle 6"/>
          <p:cNvSpPr>
            <a:spLocks noChangeArrowheads="1"/>
          </p:cNvSpPr>
          <p:nvPr/>
        </p:nvSpPr>
        <p:spPr bwMode="auto">
          <a:xfrm>
            <a:off x="914400" y="4286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itchFamily="34" charset="0"/>
                <a:ea typeface="Calibri" pitchFamily="34" charset="0"/>
                <a:cs typeface="Times New Roman" pitchFamily="18" charset="0"/>
              </a:rPr>
              <a:t>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343" y="4480404"/>
            <a:ext cx="2241457" cy="1577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6496" r="1709" b="-2279"/>
          <a:stretch/>
        </p:blipFill>
        <p:spPr>
          <a:xfrm>
            <a:off x="4038600" y="4038600"/>
            <a:ext cx="2019519" cy="2157760"/>
          </a:xfrm>
          <a:prstGeom prst="rect">
            <a:avLst/>
          </a:prstGeom>
        </p:spPr>
      </p:pic>
      <p:pic>
        <p:nvPicPr>
          <p:cNvPr id="10" name="Picture 9"/>
          <p:cNvPicPr>
            <a:picLocks noChangeAspect="1"/>
          </p:cNvPicPr>
          <p:nvPr/>
        </p:nvPicPr>
        <p:blipFill rotWithShape="1">
          <a:blip r:embed="rId4"/>
          <a:srcRect l="9391"/>
          <a:stretch/>
        </p:blipFill>
        <p:spPr>
          <a:xfrm>
            <a:off x="6248400" y="4054522"/>
            <a:ext cx="2286000" cy="2125916"/>
          </a:xfrm>
          <a:prstGeom prst="rect">
            <a:avLst/>
          </a:prstGeom>
        </p:spPr>
      </p:pic>
    </p:spTree>
    <p:extLst>
      <p:ext uri="{BB962C8B-B14F-4D97-AF65-F5344CB8AC3E}">
        <p14:creationId xmlns:p14="http://schemas.microsoft.com/office/powerpoint/2010/main" val="2875760814"/>
      </p:ext>
    </p:extLst>
  </p:cSld>
  <p:clrMapOvr>
    <a:masterClrMapping/>
  </p:clrMapOvr>
  <p:transition spd="slow" advClick="0" advTm="3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Ride On Vehicles (2017)</a:t>
            </a:r>
          </a:p>
        </p:txBody>
      </p:sp>
      <p:sp>
        <p:nvSpPr>
          <p:cNvPr id="3" name="Content Placeholder 2"/>
          <p:cNvSpPr>
            <a:spLocks noGrp="1"/>
          </p:cNvSpPr>
          <p:nvPr>
            <p:ph idx="1"/>
          </p:nvPr>
        </p:nvSpPr>
        <p:spPr>
          <a:xfrm>
            <a:off x="1219200" y="1600200"/>
            <a:ext cx="4419600" cy="4525963"/>
          </a:xfrm>
        </p:spPr>
        <p:txBody>
          <a:bodyPr>
            <a:normAutofit fontScale="92500"/>
          </a:bodyPr>
          <a:lstStyle/>
          <a:p>
            <a:r>
              <a:rPr lang="en-US" dirty="0"/>
              <a:t>For a child with Cerebral Palsy</a:t>
            </a:r>
          </a:p>
          <a:p>
            <a:r>
              <a:rPr lang="en-US" dirty="0"/>
              <a:t>Child has good use of hands but cannot operate the foot pedal.  </a:t>
            </a:r>
          </a:p>
          <a:p>
            <a:r>
              <a:rPr lang="en-US" dirty="0"/>
              <a:t>Moved the controls to the center of the steering wheel</a:t>
            </a:r>
          </a:p>
          <a:p>
            <a:r>
              <a:rPr lang="en-US" dirty="0"/>
              <a:t>Worked with wiring circuits with differing voltages.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565" y="1524000"/>
            <a:ext cx="284393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54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a:spLocks noGrp="1"/>
          </p:cNvSpPr>
          <p:nvPr>
            <p:ph type="pic" idx="4294967295"/>
          </p:nvPr>
        </p:nvSpPr>
        <p:spPr>
          <a:xfrm>
            <a:off x="0" y="301331"/>
            <a:ext cx="9144000" cy="914400"/>
          </a:xfrm>
          <a:prstGeom prst="rect">
            <a:avLst/>
          </a:prstGeom>
        </p:spPr>
        <p:txBody>
          <a:bodyPr spcFirstLastPara="1" vert="horz" wrap="square" lIns="68569" tIns="34275" rIns="68569" bIns="34275" rtlCol="0" anchor="t" anchorCtr="0">
            <a:noAutofit/>
          </a:bodyPr>
          <a:lstStyle/>
          <a:p>
            <a:pPr marL="0" indent="0" algn="ctr">
              <a:buNone/>
            </a:pPr>
            <a:r>
              <a:rPr lang="en-US" sz="3600" b="1" dirty="0" err="1"/>
              <a:t>Myoware</a:t>
            </a:r>
            <a:r>
              <a:rPr lang="en-US" sz="3600" b="1" dirty="0"/>
              <a:t> and bionic arm (2018)</a:t>
            </a:r>
            <a:endParaRPr sz="3600" b="1" dirty="0"/>
          </a:p>
        </p:txBody>
      </p:sp>
      <p:pic>
        <p:nvPicPr>
          <p:cNvPr id="205" name="Google Shape;205;p27"/>
          <p:cNvPicPr preferRelativeResize="0"/>
          <p:nvPr/>
        </p:nvPicPr>
        <p:blipFill>
          <a:blip r:embed="rId3">
            <a:alphaModFix/>
          </a:blip>
          <a:stretch>
            <a:fillRect/>
          </a:stretch>
        </p:blipFill>
        <p:spPr>
          <a:xfrm>
            <a:off x="4572000" y="2739731"/>
            <a:ext cx="2460938" cy="3203869"/>
          </a:xfrm>
          <a:prstGeom prst="rect">
            <a:avLst/>
          </a:prstGeom>
          <a:noFill/>
          <a:ln>
            <a:noFill/>
          </a:ln>
        </p:spPr>
      </p:pic>
      <p:pic>
        <p:nvPicPr>
          <p:cNvPr id="2050" name="Picture 2" descr="J:\ivy tech\a   Pictures- work reduced\prosthetics\20180320_12054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88" t="6960" r="8180" b="2416"/>
          <a:stretch/>
        </p:blipFill>
        <p:spPr bwMode="auto">
          <a:xfrm>
            <a:off x="838200" y="3733800"/>
            <a:ext cx="2667000"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371600" y="1600200"/>
            <a:ext cx="6019800" cy="4525963"/>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Students studying Arduino in order to actuate a bionic hand</a:t>
            </a:r>
          </a:p>
          <a:p>
            <a:pPr marL="342900" indent="-342900">
              <a:buFont typeface="Arial" panose="020B0604020202020204" pitchFamily="34" charset="0"/>
              <a:buChar char="•"/>
            </a:pPr>
            <a:r>
              <a:rPr lang="en-US" dirty="0">
                <a:solidFill>
                  <a:schemeClr val="tx1"/>
                </a:solidFill>
              </a:rPr>
              <a:t>Testing </a:t>
            </a:r>
            <a:r>
              <a:rPr lang="en-US" dirty="0" err="1">
                <a:solidFill>
                  <a:schemeClr val="tx1"/>
                </a:solidFill>
              </a:rPr>
              <a:t>myoware</a:t>
            </a:r>
            <a:r>
              <a:rPr lang="en-US" dirty="0">
                <a:solidFill>
                  <a:schemeClr val="tx1"/>
                </a:solidFill>
              </a:rPr>
              <a:t> inputs to control the movement of the hand.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6"/>
          <p:cNvPicPr preferRelativeResize="0">
            <a:picLocks noGrp="1"/>
          </p:cNvPicPr>
          <p:nvPr>
            <p:ph type="body" idx="1"/>
          </p:nvPr>
        </p:nvPicPr>
        <p:blipFill rotWithShape="1">
          <a:blip r:embed="rId3">
            <a:alphaModFix/>
          </a:blip>
          <a:srcRect t="1014" r="-2" b="15245"/>
          <a:stretch/>
        </p:blipFill>
        <p:spPr>
          <a:xfrm>
            <a:off x="4562839" y="731013"/>
            <a:ext cx="4123961" cy="2496924"/>
          </a:xfrm>
          <a:prstGeom prst="rect">
            <a:avLst/>
          </a:prstGeom>
          <a:noFill/>
          <a:ln>
            <a:noFill/>
          </a:ln>
        </p:spPr>
      </p:pic>
      <p:pic>
        <p:nvPicPr>
          <p:cNvPr id="287" name="Google Shape;287;p36"/>
          <p:cNvPicPr preferRelativeResize="0">
            <a:picLocks noGrp="1"/>
          </p:cNvPicPr>
          <p:nvPr>
            <p:ph type="pic" idx="3"/>
          </p:nvPr>
        </p:nvPicPr>
        <p:blipFill rotWithShape="1">
          <a:blip r:embed="rId4">
            <a:alphaModFix/>
          </a:blip>
          <a:srcRect l="816"/>
          <a:stretch/>
        </p:blipFill>
        <p:spPr>
          <a:xfrm>
            <a:off x="4562839" y="3684312"/>
            <a:ext cx="4281733" cy="2827656"/>
          </a:xfrm>
          <a:prstGeom prst="rect">
            <a:avLst/>
          </a:prstGeom>
          <a:noFill/>
          <a:ln>
            <a:noFill/>
          </a:ln>
        </p:spPr>
      </p:pic>
      <p:sp>
        <p:nvSpPr>
          <p:cNvPr id="289" name="Google Shape;289;p36"/>
          <p:cNvSpPr txBox="1">
            <a:spLocks noGrp="1"/>
          </p:cNvSpPr>
          <p:nvPr>
            <p:ph type="title"/>
          </p:nvPr>
        </p:nvSpPr>
        <p:spPr>
          <a:xfrm>
            <a:off x="466277" y="3227936"/>
            <a:ext cx="2730751" cy="492165"/>
          </a:xfrm>
          <a:prstGeom prst="rect">
            <a:avLst/>
          </a:prstGeom>
          <a:noFill/>
          <a:ln>
            <a:noFill/>
          </a:ln>
        </p:spPr>
        <p:txBody>
          <a:bodyPr spcFirstLastPara="1" vert="horz" wrap="square" lIns="68569" tIns="34275" rIns="68569" bIns="34275" rtlCol="0" anchor="ctr" anchorCtr="0">
            <a:noAutofit/>
          </a:bodyPr>
          <a:lstStyle/>
          <a:p>
            <a:pPr>
              <a:lnSpc>
                <a:spcPct val="90000"/>
              </a:lnSpc>
              <a:buClr>
                <a:srgbClr val="000000"/>
              </a:buClr>
              <a:buSzPts val="4000"/>
            </a:pPr>
            <a:r>
              <a:rPr lang="en-US" sz="3000" dirty="0">
                <a:solidFill>
                  <a:srgbClr val="000000"/>
                </a:solidFill>
                <a:latin typeface="Calibri"/>
                <a:ea typeface="Calibri"/>
                <a:cs typeface="Calibri"/>
                <a:sym typeface="Calibri"/>
              </a:rPr>
              <a:t>The </a:t>
            </a:r>
            <a:r>
              <a:rPr lang="en-US" sz="3000" dirty="0" err="1">
                <a:solidFill>
                  <a:srgbClr val="000000"/>
                </a:solidFill>
                <a:latin typeface="Calibri"/>
                <a:ea typeface="Calibri"/>
                <a:cs typeface="Calibri"/>
                <a:sym typeface="Calibri"/>
              </a:rPr>
              <a:t>Foundery</a:t>
            </a:r>
            <a:endParaRPr sz="3000" dirty="0">
              <a:solidFill>
                <a:srgbClr val="000000"/>
              </a:solidFill>
              <a:latin typeface="Calibri"/>
              <a:ea typeface="Calibri"/>
              <a:cs typeface="Calibri"/>
              <a:sym typeface="Calibri"/>
            </a:endParaRPr>
          </a:p>
        </p:txBody>
      </p:sp>
      <p:sp>
        <p:nvSpPr>
          <p:cNvPr id="290" name="Google Shape;290;p36"/>
          <p:cNvSpPr>
            <a:spLocks noGrp="1"/>
          </p:cNvSpPr>
          <p:nvPr>
            <p:ph type="sldNum" idx="12"/>
          </p:nvPr>
        </p:nvSpPr>
        <p:spPr>
          <a:xfrm>
            <a:off x="8119448" y="5525027"/>
            <a:ext cx="428046" cy="235550"/>
          </a:xfrm>
          <a:prstGeom prst="ellipse">
            <a:avLst/>
          </a:prstGeom>
          <a:noFill/>
          <a:ln>
            <a:noFill/>
          </a:ln>
        </p:spPr>
        <p:txBody>
          <a:bodyPr spcFirstLastPara="1" vert="horz" wrap="square" lIns="68569" tIns="34275" rIns="68569" bIns="34275" rtlCol="0" anchor="ctr" anchorCtr="0">
            <a:noAutofit/>
          </a:bodyPr>
          <a:lstStyle/>
          <a:p>
            <a:pPr>
              <a:lnSpc>
                <a:spcPct val="90000"/>
              </a:lnSpc>
            </a:pPr>
            <a:fld id="{00000000-1234-1234-1234-123412341234}" type="slidenum">
              <a:rPr lang="en-US" sz="675">
                <a:solidFill>
                  <a:srgbClr val="898989"/>
                </a:solidFill>
              </a:rPr>
              <a:pPr>
                <a:lnSpc>
                  <a:spcPct val="90000"/>
                </a:lnSpc>
              </a:pPr>
              <a:t>13</a:t>
            </a:fld>
            <a:endParaRPr sz="675">
              <a:solidFill>
                <a:srgbClr val="898989"/>
              </a:solidFill>
            </a:endParaRPr>
          </a:p>
        </p:txBody>
      </p:sp>
      <p:sp>
        <p:nvSpPr>
          <p:cNvPr id="291" name="Google Shape;291;p36"/>
          <p:cNvSpPr txBox="1"/>
          <p:nvPr/>
        </p:nvSpPr>
        <p:spPr>
          <a:xfrm>
            <a:off x="2330492" y="3825547"/>
            <a:ext cx="2425149" cy="2286225"/>
          </a:xfrm>
          <a:prstGeom prst="rect">
            <a:avLst/>
          </a:prstGeom>
          <a:noFill/>
          <a:ln>
            <a:noFill/>
          </a:ln>
        </p:spPr>
        <p:txBody>
          <a:bodyPr spcFirstLastPara="1" wrap="square" lIns="68569" tIns="34275" rIns="68569" bIns="34275" anchor="t" anchorCtr="0">
            <a:noAutofit/>
          </a:bodyPr>
          <a:lstStyle/>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CNC</a:t>
            </a:r>
            <a:endParaRPr sz="1600" dirty="0"/>
          </a:p>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3D Printing</a:t>
            </a:r>
            <a:endParaRPr sz="1600" dirty="0"/>
          </a:p>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Silk-Screen Printing</a:t>
            </a:r>
            <a:endParaRPr sz="1600" dirty="0"/>
          </a:p>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Fusion 360</a:t>
            </a:r>
            <a:endParaRPr sz="1600" dirty="0"/>
          </a:p>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Milling</a:t>
            </a:r>
            <a:endParaRPr sz="1600" dirty="0"/>
          </a:p>
          <a:p>
            <a:pPr marL="342900" lvl="1" indent="-219075">
              <a:lnSpc>
                <a:spcPct val="115000"/>
              </a:lnSpc>
              <a:buClr>
                <a:srgbClr val="000000"/>
              </a:buClr>
              <a:buSzPts val="2400"/>
              <a:buFont typeface="Arial"/>
              <a:buChar char="•"/>
            </a:pPr>
            <a:r>
              <a:rPr lang="en-US" sz="1600" dirty="0" err="1">
                <a:solidFill>
                  <a:srgbClr val="000000"/>
                </a:solidFill>
                <a:latin typeface="Calibri"/>
                <a:ea typeface="Calibri"/>
                <a:cs typeface="Calibri"/>
                <a:sym typeface="Calibri"/>
              </a:rPr>
              <a:t>WaterJet</a:t>
            </a:r>
            <a:endParaRPr sz="1600" dirty="0">
              <a:solidFill>
                <a:srgbClr val="000000"/>
              </a:solidFill>
              <a:latin typeface="Calibri"/>
              <a:ea typeface="Calibri"/>
              <a:cs typeface="Calibri"/>
              <a:sym typeface="Calibri"/>
            </a:endParaRPr>
          </a:p>
          <a:p>
            <a:pPr marL="342900" lvl="1" indent="-219075">
              <a:lnSpc>
                <a:spcPct val="115000"/>
              </a:lnSpc>
              <a:buClr>
                <a:srgbClr val="000000"/>
              </a:buClr>
              <a:buSzPts val="2400"/>
              <a:buFont typeface="Arial"/>
              <a:buChar char="•"/>
            </a:pPr>
            <a:r>
              <a:rPr lang="en-US" sz="1600" dirty="0">
                <a:solidFill>
                  <a:srgbClr val="000000"/>
                </a:solidFill>
                <a:latin typeface="Calibri"/>
                <a:ea typeface="Calibri"/>
                <a:cs typeface="Calibri"/>
                <a:sym typeface="Calibri"/>
              </a:rPr>
              <a:t>Leather Working</a:t>
            </a:r>
            <a:endParaRPr sz="1600" dirty="0"/>
          </a:p>
        </p:txBody>
      </p:sp>
      <p:sp>
        <p:nvSpPr>
          <p:cNvPr id="292" name="Google Shape;292;p36"/>
          <p:cNvSpPr txBox="1"/>
          <p:nvPr/>
        </p:nvSpPr>
        <p:spPr>
          <a:xfrm>
            <a:off x="564307" y="3810000"/>
            <a:ext cx="1766185" cy="2316988"/>
          </a:xfrm>
          <a:prstGeom prst="rect">
            <a:avLst/>
          </a:prstGeom>
          <a:noFill/>
          <a:ln>
            <a:noFill/>
          </a:ln>
        </p:spPr>
        <p:txBody>
          <a:bodyPr spcFirstLastPara="1" wrap="square" lIns="68569" tIns="34275" rIns="68569" bIns="34275" anchor="t" anchorCtr="0">
            <a:noAutofit/>
          </a:bodyPr>
          <a:lstStyle/>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Vinyl Cutting</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Powder Cutting</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Metal Lathe</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Wood Lathe</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Blacksmithing</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Wood Working</a:t>
            </a:r>
            <a:endParaRPr sz="1600" dirty="0"/>
          </a:p>
          <a:p>
            <a:pPr marL="214313" indent="-261938">
              <a:lnSpc>
                <a:spcPct val="115000"/>
              </a:lnSpc>
              <a:buClr>
                <a:schemeClr val="dk1"/>
              </a:buClr>
              <a:buSzPts val="2400"/>
              <a:buFont typeface="Arial"/>
              <a:buChar char="•"/>
            </a:pPr>
            <a:r>
              <a:rPr lang="en-US" sz="1600" dirty="0">
                <a:solidFill>
                  <a:schemeClr val="dk1"/>
                </a:solidFill>
                <a:latin typeface="Calibri"/>
                <a:ea typeface="Calibri"/>
                <a:cs typeface="Calibri"/>
                <a:sym typeface="Calibri"/>
              </a:rPr>
              <a:t>CNC Embroidery</a:t>
            </a:r>
            <a:endParaRPr sz="1600" dirty="0"/>
          </a:p>
        </p:txBody>
      </p:sp>
      <p:sp>
        <p:nvSpPr>
          <p:cNvPr id="9" name="Title 1"/>
          <p:cNvSpPr txBox="1">
            <a:spLocks/>
          </p:cNvSpPr>
          <p:nvPr/>
        </p:nvSpPr>
        <p:spPr>
          <a:xfrm>
            <a:off x="457200" y="274638"/>
            <a:ext cx="8229600" cy="1143000"/>
          </a:xfrm>
          <a:prstGeom prst="rect">
            <a:avLst/>
          </a:prstGeom>
          <a:noFill/>
          <a:ln>
            <a:noFill/>
          </a:ln>
        </p:spPr>
        <p:txBody>
          <a:bodyPr spcFirstLastPara="1" vert="horz" wrap="square" lIns="91425" tIns="45700" rIns="91425" bIns="45700" rtlCol="0" anchor="ctr" anchorCtr="0">
            <a:normAutofit fontScale="97500"/>
          </a:bodyPr>
          <a:lstStyle>
            <a:lvl1pPr lvl="0" algn="l" defTabSz="914400" rtl="0" eaLnBrk="1" latinLnBrk="0" hangingPunct="1">
              <a:lnSpc>
                <a:spcPct val="100000"/>
              </a:lnSpc>
              <a:spcBef>
                <a:spcPts val="0"/>
              </a:spcBef>
              <a:spcAft>
                <a:spcPts val="0"/>
              </a:spcAft>
              <a:buClr>
                <a:schemeClr val="lt1"/>
              </a:buClr>
              <a:buSzPts val="3600"/>
              <a:buFont typeface="Calibri"/>
              <a:buNone/>
              <a:defRPr sz="27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b="1" dirty="0"/>
              <a:t>Baltimore MD trip (2018)</a:t>
            </a:r>
            <a:endParaRPr lang="en-US" dirty="0"/>
          </a:p>
        </p:txBody>
      </p:sp>
      <p:sp>
        <p:nvSpPr>
          <p:cNvPr id="10" name="Content Placeholder 2"/>
          <p:cNvSpPr txBox="1">
            <a:spLocks/>
          </p:cNvSpPr>
          <p:nvPr/>
        </p:nvSpPr>
        <p:spPr>
          <a:xfrm>
            <a:off x="253925" y="1485069"/>
            <a:ext cx="4616958" cy="4541377"/>
          </a:xfrm>
          <a:prstGeom prst="rect">
            <a:avLst/>
          </a:prstGeom>
          <a:noFill/>
          <a:ln>
            <a:noFill/>
          </a:ln>
        </p:spPr>
        <p:txBody>
          <a:bodyPr spcFirstLastPara="1" vert="horz" wrap="square" lIns="91425" tIns="45700" rIns="91425" bIns="45700" rtlCol="0" anchor="t" anchorCtr="0">
            <a:normAutofit/>
          </a:bodyPr>
          <a:lstStyle>
            <a:lvl1pPr marL="342900" lvl="0" indent="-247650" algn="l" defTabSz="914400" rtl="0" eaLnBrk="1" latinLnBrk="0" hangingPunct="1">
              <a:lnSpc>
                <a:spcPct val="150000"/>
              </a:lnSpc>
              <a:spcBef>
                <a:spcPts val="750"/>
              </a:spcBef>
              <a:spcAft>
                <a:spcPts val="0"/>
              </a:spcAft>
              <a:buClr>
                <a:schemeClr val="lt1"/>
              </a:buClr>
              <a:buSzPts val="1600"/>
              <a:buFont typeface="Arial" panose="020B0604020202020204" pitchFamily="34" charset="0"/>
              <a:buChar char="•"/>
              <a:defRPr sz="1200" kern="1200">
                <a:solidFill>
                  <a:schemeClr val="tx1"/>
                </a:solidFill>
                <a:latin typeface="+mn-lt"/>
                <a:ea typeface="+mn-ea"/>
                <a:cs typeface="+mn-cs"/>
              </a:defRPr>
            </a:lvl1pPr>
            <a:lvl2pPr marL="685800" lvl="1" indent="-238125" algn="l" defTabSz="914400" rtl="0" eaLnBrk="1" latinLnBrk="0" hangingPunct="1">
              <a:lnSpc>
                <a:spcPct val="150000"/>
              </a:lnSpc>
              <a:spcBef>
                <a:spcPts val="375"/>
              </a:spcBef>
              <a:spcAft>
                <a:spcPts val="0"/>
              </a:spcAft>
              <a:buClr>
                <a:schemeClr val="lt1"/>
              </a:buClr>
              <a:buSzPts val="1400"/>
              <a:buFont typeface="Arial" panose="020B0604020202020204" pitchFamily="34" charset="0"/>
              <a:buChar char="•"/>
              <a:defRPr sz="1050" kern="1200">
                <a:solidFill>
                  <a:schemeClr val="tx1"/>
                </a:solidFill>
                <a:latin typeface="+mn-lt"/>
                <a:ea typeface="+mn-ea"/>
                <a:cs typeface="+mn-cs"/>
              </a:defRPr>
            </a:lvl2pPr>
            <a:lvl3pPr marL="1028700" lvl="2" indent="-238125" algn="l" defTabSz="914400" rtl="0" eaLnBrk="1" latinLnBrk="0" hangingPunct="1">
              <a:lnSpc>
                <a:spcPct val="150000"/>
              </a:lnSpc>
              <a:spcBef>
                <a:spcPts val="375"/>
              </a:spcBef>
              <a:spcAft>
                <a:spcPts val="0"/>
              </a:spcAft>
              <a:buClr>
                <a:schemeClr val="lt1"/>
              </a:buClr>
              <a:buSzPts val="1400"/>
              <a:buFont typeface="Arial" panose="020B0604020202020204" pitchFamily="34" charset="0"/>
              <a:buChar char="•"/>
              <a:defRPr sz="1050" kern="1200">
                <a:solidFill>
                  <a:schemeClr val="tx1"/>
                </a:solidFill>
                <a:latin typeface="+mn-lt"/>
                <a:ea typeface="+mn-ea"/>
                <a:cs typeface="+mn-cs"/>
              </a:defRPr>
            </a:lvl3pPr>
            <a:lvl4pPr marL="1371600" lvl="3" indent="-228600" algn="l" defTabSz="914400" rtl="0" eaLnBrk="1" latinLnBrk="0" hangingPunct="1">
              <a:lnSpc>
                <a:spcPct val="150000"/>
              </a:lnSpc>
              <a:spcBef>
                <a:spcPts val="375"/>
              </a:spcBef>
              <a:spcAft>
                <a:spcPts val="0"/>
              </a:spcAft>
              <a:buClr>
                <a:schemeClr val="lt1"/>
              </a:buClr>
              <a:buSzPts val="1200"/>
              <a:buFont typeface="Arial" panose="020B0604020202020204" pitchFamily="34" charset="0"/>
              <a:buChar char="•"/>
              <a:defRPr sz="900" kern="1200">
                <a:solidFill>
                  <a:schemeClr val="tx1"/>
                </a:solidFill>
                <a:latin typeface="+mn-lt"/>
                <a:ea typeface="+mn-ea"/>
                <a:cs typeface="+mn-cs"/>
              </a:defRPr>
            </a:lvl4pPr>
            <a:lvl5pPr marL="1714500" lvl="4" indent="-228600" algn="l" defTabSz="914400" rtl="0" eaLnBrk="1" latinLnBrk="0" hangingPunct="1">
              <a:lnSpc>
                <a:spcPct val="150000"/>
              </a:lnSpc>
              <a:spcBef>
                <a:spcPts val="375"/>
              </a:spcBef>
              <a:spcAft>
                <a:spcPts val="0"/>
              </a:spcAft>
              <a:buClr>
                <a:schemeClr val="lt1"/>
              </a:buClr>
              <a:buSzPts val="1200"/>
              <a:buFont typeface="Arial" panose="020B0604020202020204" pitchFamily="34" charset="0"/>
              <a:buChar char="•"/>
              <a:defRPr sz="900" kern="1200">
                <a:solidFill>
                  <a:schemeClr val="tx1"/>
                </a:solidFill>
                <a:latin typeface="+mn-lt"/>
                <a:ea typeface="+mn-ea"/>
                <a:cs typeface="+mn-cs"/>
              </a:defRPr>
            </a:lvl5pPr>
            <a:lvl6pPr marL="2057400" lvl="5" indent="-257175" algn="l" defTabSz="914400" rtl="0" eaLnBrk="1" latinLnBrk="0" hangingPunct="1">
              <a:lnSpc>
                <a:spcPct val="90000"/>
              </a:lnSpc>
              <a:spcBef>
                <a:spcPts val="375"/>
              </a:spcBef>
              <a:spcAft>
                <a:spcPts val="0"/>
              </a:spcAft>
              <a:buClr>
                <a:schemeClr val="lt1"/>
              </a:buClr>
              <a:buSzPts val="1800"/>
              <a:buFont typeface="Arial" panose="020B0604020202020204" pitchFamily="34" charset="0"/>
              <a:buChar char="•"/>
              <a:defRPr sz="2000" kern="1200">
                <a:solidFill>
                  <a:schemeClr val="tx1"/>
                </a:solidFill>
                <a:latin typeface="+mn-lt"/>
                <a:ea typeface="+mn-ea"/>
                <a:cs typeface="+mn-cs"/>
              </a:defRPr>
            </a:lvl6pPr>
            <a:lvl7pPr marL="2400300" lvl="6" indent="-257175" algn="l" defTabSz="914400" rtl="0" eaLnBrk="1" latinLnBrk="0" hangingPunct="1">
              <a:lnSpc>
                <a:spcPct val="90000"/>
              </a:lnSpc>
              <a:spcBef>
                <a:spcPts val="375"/>
              </a:spcBef>
              <a:spcAft>
                <a:spcPts val="0"/>
              </a:spcAft>
              <a:buClr>
                <a:schemeClr val="lt1"/>
              </a:buClr>
              <a:buSzPts val="1800"/>
              <a:buFont typeface="Arial" panose="020B0604020202020204" pitchFamily="34" charset="0"/>
              <a:buChar char="•"/>
              <a:defRPr sz="2000" kern="1200">
                <a:solidFill>
                  <a:schemeClr val="tx1"/>
                </a:solidFill>
                <a:latin typeface="+mn-lt"/>
                <a:ea typeface="+mn-ea"/>
                <a:cs typeface="+mn-cs"/>
              </a:defRPr>
            </a:lvl7pPr>
            <a:lvl8pPr marL="2743200" lvl="7" indent="-257175" algn="l" defTabSz="914400" rtl="0" eaLnBrk="1" latinLnBrk="0" hangingPunct="1">
              <a:lnSpc>
                <a:spcPct val="90000"/>
              </a:lnSpc>
              <a:spcBef>
                <a:spcPts val="375"/>
              </a:spcBef>
              <a:spcAft>
                <a:spcPts val="0"/>
              </a:spcAft>
              <a:buClr>
                <a:schemeClr val="lt1"/>
              </a:buClr>
              <a:buSzPts val="1800"/>
              <a:buFont typeface="Arial" panose="020B0604020202020204" pitchFamily="34" charset="0"/>
              <a:buChar char="•"/>
              <a:defRPr sz="2000" kern="1200">
                <a:solidFill>
                  <a:schemeClr val="tx1"/>
                </a:solidFill>
                <a:latin typeface="+mn-lt"/>
                <a:ea typeface="+mn-ea"/>
                <a:cs typeface="+mn-cs"/>
              </a:defRPr>
            </a:lvl8pPr>
            <a:lvl9pPr marL="3086100" lvl="8" indent="-257175" algn="l" defTabSz="914400" rtl="0" eaLnBrk="1" latinLnBrk="0" hangingPunct="1">
              <a:lnSpc>
                <a:spcPct val="90000"/>
              </a:lnSpc>
              <a:spcBef>
                <a:spcPts val="375"/>
              </a:spcBef>
              <a:spcAft>
                <a:spcPts val="0"/>
              </a:spcAft>
              <a:buClr>
                <a:schemeClr val="lt1"/>
              </a:buClr>
              <a:buSzPts val="1800"/>
              <a:buFont typeface="Arial" panose="020B0604020202020204" pitchFamily="34" charset="0"/>
              <a:buChar char="•"/>
              <a:defRPr sz="2000" kern="1200">
                <a:solidFill>
                  <a:schemeClr val="tx1"/>
                </a:solidFill>
                <a:latin typeface="+mn-lt"/>
                <a:ea typeface="+mn-ea"/>
                <a:cs typeface="+mn-cs"/>
              </a:defRPr>
            </a:lvl9pPr>
          </a:lstStyle>
          <a:p>
            <a:pPr marL="95250" indent="0">
              <a:lnSpc>
                <a:spcPct val="100000"/>
              </a:lnSpc>
              <a:spcBef>
                <a:spcPts val="0"/>
              </a:spcBef>
              <a:buNone/>
            </a:pPr>
            <a:r>
              <a:rPr lang="en-US" sz="2400" dirty="0"/>
              <a:t>Trip to present at a conference included tours of robotics and 3D printing labs and several Makerspaces</a:t>
            </a:r>
          </a:p>
        </p:txBody>
      </p:sp>
    </p:spTree>
    <p:extLst>
      <p:ext uri="{BB962C8B-B14F-4D97-AF65-F5344CB8AC3E}">
        <p14:creationId xmlns:p14="http://schemas.microsoft.com/office/powerpoint/2010/main" val="383241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8" name="Google Shape;438;p50"/>
          <p:cNvSpPr txBox="1">
            <a:spLocks noGrp="1"/>
          </p:cNvSpPr>
          <p:nvPr>
            <p:ph type="body" idx="1"/>
          </p:nvPr>
        </p:nvSpPr>
        <p:spPr>
          <a:xfrm>
            <a:off x="1257665" y="1447800"/>
            <a:ext cx="6477000" cy="3477375"/>
          </a:xfrm>
          <a:prstGeom prst="rect">
            <a:avLst/>
          </a:prstGeom>
        </p:spPr>
        <p:txBody>
          <a:bodyPr spcFirstLastPara="1" vert="horz" wrap="square" lIns="68569" tIns="34275" rIns="68569" bIns="34275" rtlCol="0" anchor="t" anchorCtr="0">
            <a:noAutofit/>
          </a:bodyPr>
          <a:lstStyle/>
          <a:p>
            <a:pPr marL="0" indent="0">
              <a:buNone/>
            </a:pPr>
            <a:r>
              <a:rPr lang="en-US" sz="2400" dirty="0"/>
              <a:t>Students and Instructor presented at International conference on 3D printed prosthetics</a:t>
            </a:r>
            <a:endParaRPr sz="2400" dirty="0"/>
          </a:p>
        </p:txBody>
      </p:sp>
      <p:sp>
        <p:nvSpPr>
          <p:cNvPr id="440" name="Google Shape;440;p50"/>
          <p:cNvSpPr txBox="1">
            <a:spLocks noGrp="1"/>
          </p:cNvSpPr>
          <p:nvPr>
            <p:ph type="sldNum" idx="12"/>
          </p:nvPr>
        </p:nvSpPr>
        <p:spPr>
          <a:xfrm>
            <a:off x="8661952" y="5708477"/>
            <a:ext cx="333000" cy="273825"/>
          </a:xfrm>
          <a:prstGeom prst="rect">
            <a:avLst/>
          </a:prstGeom>
        </p:spPr>
        <p:txBody>
          <a:bodyPr spcFirstLastPara="1" vert="horz" wrap="square" lIns="68569" tIns="34275" rIns="68569" bIns="34275" rtlCol="0" anchor="ctr" anchorCtr="0">
            <a:noAutofit/>
          </a:bodyPr>
          <a:lstStyle/>
          <a:p>
            <a:pPr>
              <a:buClr>
                <a:srgbClr val="000000"/>
              </a:buClr>
            </a:pPr>
            <a:fld id="{00000000-1234-1234-1234-123412341234}" type="slidenum">
              <a:rPr lang="en-US"/>
              <a:pPr>
                <a:buClr>
                  <a:srgbClr val="000000"/>
                </a:buClr>
              </a:pPr>
              <a:t>14</a:t>
            </a:fld>
            <a:endParaRPr/>
          </a:p>
        </p:txBody>
      </p:sp>
      <p:pic>
        <p:nvPicPr>
          <p:cNvPr id="441" name="Google Shape;441;p50"/>
          <p:cNvPicPr preferRelativeResize="0"/>
          <p:nvPr/>
        </p:nvPicPr>
        <p:blipFill>
          <a:blip r:embed="rId3">
            <a:alphaModFix/>
          </a:blip>
          <a:stretch>
            <a:fillRect/>
          </a:stretch>
        </p:blipFill>
        <p:spPr>
          <a:xfrm>
            <a:off x="1333134" y="2934302"/>
            <a:ext cx="6401531" cy="3048000"/>
          </a:xfrm>
          <a:prstGeom prst="rect">
            <a:avLst/>
          </a:prstGeom>
          <a:noFill/>
          <a:ln>
            <a:noFill/>
          </a:ln>
        </p:spPr>
      </p:pic>
      <p:sp>
        <p:nvSpPr>
          <p:cNvPr id="442" name="Google Shape;442;p50"/>
          <p:cNvSpPr txBox="1">
            <a:spLocks noGrp="1"/>
          </p:cNvSpPr>
          <p:nvPr>
            <p:ph type="title"/>
          </p:nvPr>
        </p:nvSpPr>
        <p:spPr>
          <a:xfrm>
            <a:off x="1828069" y="381000"/>
            <a:ext cx="6477731" cy="751275"/>
          </a:xfrm>
          <a:prstGeom prst="rect">
            <a:avLst/>
          </a:prstGeom>
          <a:noFill/>
          <a:ln>
            <a:noFill/>
          </a:ln>
        </p:spPr>
        <p:txBody>
          <a:bodyPr spcFirstLastPara="1" vert="horz" wrap="square" lIns="68569" tIns="34275" rIns="68569" bIns="34275" rtlCol="0" anchor="ctr" anchorCtr="0">
            <a:noAutofit/>
          </a:bodyPr>
          <a:lstStyle/>
          <a:p>
            <a:pPr>
              <a:lnSpc>
                <a:spcPct val="90000"/>
              </a:lnSpc>
              <a:buSzPts val="4000"/>
            </a:pPr>
            <a:r>
              <a:rPr lang="en-US" sz="3600" b="1" dirty="0">
                <a:solidFill>
                  <a:srgbClr val="000000"/>
                </a:solidFill>
                <a:latin typeface="Calibri"/>
                <a:ea typeface="Calibri"/>
                <a:cs typeface="Calibri"/>
                <a:sym typeface="Calibri"/>
              </a:rPr>
              <a:t>Enable </a:t>
            </a:r>
            <a:r>
              <a:rPr lang="en-US" sz="3600" b="1" dirty="0">
                <a:solidFill>
                  <a:srgbClr val="000000"/>
                </a:solidFill>
              </a:rPr>
              <a:t>Presentation (2018)</a:t>
            </a:r>
            <a:endParaRPr sz="3600" b="1" dirty="0">
              <a:solidFill>
                <a:srgbClr val="000000"/>
              </a:solidFill>
            </a:endParaRPr>
          </a:p>
        </p:txBody>
      </p:sp>
    </p:spTree>
    <p:extLst>
      <p:ext uri="{BB962C8B-B14F-4D97-AF65-F5344CB8AC3E}">
        <p14:creationId xmlns:p14="http://schemas.microsoft.com/office/powerpoint/2010/main" val="220010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Prosthetic hands </a:t>
            </a:r>
            <a:r>
              <a:rPr lang="en-US"/>
              <a:t>(2019)</a:t>
            </a:r>
            <a:endParaRPr lang="en-US" dirty="0"/>
          </a:p>
        </p:txBody>
      </p:sp>
      <p:sp>
        <p:nvSpPr>
          <p:cNvPr id="3" name="Content Placeholder 2"/>
          <p:cNvSpPr>
            <a:spLocks noGrp="1"/>
          </p:cNvSpPr>
          <p:nvPr>
            <p:ph idx="1"/>
          </p:nvPr>
        </p:nvSpPr>
        <p:spPr>
          <a:xfrm>
            <a:off x="762000" y="1600201"/>
            <a:ext cx="4876800" cy="2667000"/>
          </a:xfrm>
        </p:spPr>
        <p:txBody>
          <a:bodyPr>
            <a:normAutofit lnSpcReduction="10000"/>
          </a:bodyPr>
          <a:lstStyle/>
          <a:p>
            <a:r>
              <a:rPr lang="en-US" dirty="0"/>
              <a:t>Learn 3D printing capabilities</a:t>
            </a:r>
          </a:p>
          <a:p>
            <a:r>
              <a:rPr lang="en-US" dirty="0"/>
              <a:t>3D print lever-actuated hands for people with limb differences.</a:t>
            </a:r>
          </a:p>
          <a:p>
            <a:r>
              <a:rPr lang="en-US" dirty="0"/>
              <a:t>Summer camp assembled 19 hands donated to Togo, Africa </a:t>
            </a:r>
          </a:p>
        </p:txBody>
      </p:sp>
      <p:pic>
        <p:nvPicPr>
          <p:cNvPr id="5" name="Google Shape;204;p27"/>
          <p:cNvPicPr preferRelativeResize="0"/>
          <p:nvPr/>
        </p:nvPicPr>
        <p:blipFill rotWithShape="1">
          <a:blip r:embed="rId2">
            <a:alphaModFix/>
          </a:blip>
          <a:srcRect t="15733" r="5301" b="18191"/>
          <a:stretch/>
        </p:blipFill>
        <p:spPr>
          <a:xfrm>
            <a:off x="1718232" y="4522245"/>
            <a:ext cx="3551635" cy="1600200"/>
          </a:xfrm>
          <a:prstGeom prst="rect">
            <a:avLst/>
          </a:prstGeom>
          <a:noFill/>
          <a:ln>
            <a:noFill/>
          </a:ln>
        </p:spPr>
      </p:pic>
      <p:pic>
        <p:nvPicPr>
          <p:cNvPr id="6" name="Picture 2" descr="Image may contain: Amy E Michel, smiling, indoo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11" t="4815" r="18094" b="5329"/>
          <a:stretch/>
        </p:blipFill>
        <p:spPr bwMode="auto">
          <a:xfrm>
            <a:off x="5638800" y="2073120"/>
            <a:ext cx="27432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93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0957-5A1E-4A9C-AC25-02ADABFBB41C}"/>
              </a:ext>
            </a:extLst>
          </p:cNvPr>
          <p:cNvSpPr>
            <a:spLocks noGrp="1"/>
          </p:cNvSpPr>
          <p:nvPr>
            <p:ph type="title"/>
          </p:nvPr>
        </p:nvSpPr>
        <p:spPr/>
        <p:txBody>
          <a:bodyPr/>
          <a:lstStyle/>
          <a:p>
            <a:r>
              <a:rPr lang="en-US" dirty="0"/>
              <a:t>Prosthetic Design</a:t>
            </a:r>
          </a:p>
        </p:txBody>
      </p:sp>
      <p:sp>
        <p:nvSpPr>
          <p:cNvPr id="3" name="Content Placeholder 2">
            <a:extLst>
              <a:ext uri="{FF2B5EF4-FFF2-40B4-BE49-F238E27FC236}">
                <a16:creationId xmlns:a16="http://schemas.microsoft.com/office/drawing/2014/main" id="{787B502C-CD28-44EE-90A7-E25622F435BD}"/>
              </a:ext>
            </a:extLst>
          </p:cNvPr>
          <p:cNvSpPr>
            <a:spLocks noGrp="1"/>
          </p:cNvSpPr>
          <p:nvPr>
            <p:ph idx="1"/>
          </p:nvPr>
        </p:nvSpPr>
        <p:spPr/>
        <p:txBody>
          <a:bodyPr/>
          <a:lstStyle/>
          <a:p>
            <a:r>
              <a:rPr lang="en-US" dirty="0"/>
              <a:t>Jerry’s Fingers</a:t>
            </a:r>
          </a:p>
        </p:txBody>
      </p:sp>
    </p:spTree>
    <p:extLst>
      <p:ext uri="{BB962C8B-B14F-4D97-AF65-F5344CB8AC3E}">
        <p14:creationId xmlns:p14="http://schemas.microsoft.com/office/powerpoint/2010/main" val="1424042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8154-1507-47D6-96BD-BD7352F1D67C}"/>
              </a:ext>
            </a:extLst>
          </p:cNvPr>
          <p:cNvSpPr>
            <a:spLocks noGrp="1"/>
          </p:cNvSpPr>
          <p:nvPr>
            <p:ph type="title"/>
          </p:nvPr>
        </p:nvSpPr>
        <p:spPr/>
        <p:txBody>
          <a:bodyPr/>
          <a:lstStyle/>
          <a:p>
            <a:r>
              <a:rPr lang="en-US" dirty="0"/>
              <a:t>Summer Camp (2019)</a:t>
            </a:r>
          </a:p>
        </p:txBody>
      </p:sp>
      <p:sp>
        <p:nvSpPr>
          <p:cNvPr id="3" name="Content Placeholder 2">
            <a:extLst>
              <a:ext uri="{FF2B5EF4-FFF2-40B4-BE49-F238E27FC236}">
                <a16:creationId xmlns:a16="http://schemas.microsoft.com/office/drawing/2014/main" id="{B084C1D6-9571-4CB3-B8DD-AD719132CB16}"/>
              </a:ext>
            </a:extLst>
          </p:cNvPr>
          <p:cNvSpPr>
            <a:spLocks noGrp="1"/>
          </p:cNvSpPr>
          <p:nvPr>
            <p:ph idx="1"/>
          </p:nvPr>
        </p:nvSpPr>
        <p:spPr/>
        <p:txBody>
          <a:bodyPr/>
          <a:lstStyle/>
          <a:p>
            <a:r>
              <a:rPr lang="en-US" dirty="0"/>
              <a:t>Solar Cars</a:t>
            </a:r>
          </a:p>
          <a:p>
            <a:r>
              <a:rPr lang="en-US" dirty="0" err="1"/>
              <a:t>Battlebots</a:t>
            </a:r>
            <a:endParaRPr lang="en-US" dirty="0"/>
          </a:p>
          <a:p>
            <a:r>
              <a:rPr lang="en-US" dirty="0"/>
              <a:t>3D Printing</a:t>
            </a:r>
          </a:p>
          <a:p>
            <a:r>
              <a:rPr lang="en-US" dirty="0"/>
              <a:t>Laser Cutting</a:t>
            </a:r>
          </a:p>
          <a:p>
            <a:r>
              <a:rPr lang="en-US" dirty="0"/>
              <a:t>Renewable Energy</a:t>
            </a:r>
          </a:p>
          <a:p>
            <a:r>
              <a:rPr lang="en-US" dirty="0"/>
              <a:t>Making of prosthetics</a:t>
            </a:r>
          </a:p>
          <a:p>
            <a:endParaRPr lang="en-US" dirty="0"/>
          </a:p>
        </p:txBody>
      </p:sp>
    </p:spTree>
    <p:extLst>
      <p:ext uri="{BB962C8B-B14F-4D97-AF65-F5344CB8AC3E}">
        <p14:creationId xmlns:p14="http://schemas.microsoft.com/office/powerpoint/2010/main" val="74273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1026" name="Picture 2" descr="J:\ivy tech\a   Pictures- work reduced\prosthetics\568-20190221_1641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924" y="3276600"/>
            <a:ext cx="1885252" cy="251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J:\ivy tech\a   Pictures- work reduced\prosthetics\275-20190117_1534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200399"/>
            <a:ext cx="1780536" cy="25898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838200" y="1600200"/>
            <a:ext cx="6096000" cy="266700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rPr>
              <a:t>Design a 3D printed prosthetic for strength</a:t>
            </a:r>
          </a:p>
          <a:p>
            <a:pPr marL="342900" indent="-342900">
              <a:buFont typeface="Arial" panose="020B0604020202020204" pitchFamily="34" charset="0"/>
              <a:buChar char="•"/>
            </a:pPr>
            <a:r>
              <a:rPr lang="en-US" sz="2400" dirty="0">
                <a:solidFill>
                  <a:schemeClr val="tx1"/>
                </a:solidFill>
              </a:rPr>
              <a:t>Build Load Testing fixture</a:t>
            </a:r>
          </a:p>
          <a:p>
            <a:pPr marL="342900" indent="-342900">
              <a:buFont typeface="Arial" panose="020B0604020202020204" pitchFamily="34" charset="0"/>
              <a:buChar char="•"/>
            </a:pPr>
            <a:r>
              <a:rPr lang="en-US" sz="2400" dirty="0">
                <a:solidFill>
                  <a:schemeClr val="tx1"/>
                </a:solidFill>
              </a:rPr>
              <a:t>Load test various prosthetic designs</a:t>
            </a:r>
          </a:p>
        </p:txBody>
      </p:sp>
      <p:sp>
        <p:nvSpPr>
          <p:cNvPr id="2" name="Rectangle 1"/>
          <p:cNvSpPr/>
          <p:nvPr/>
        </p:nvSpPr>
        <p:spPr>
          <a:xfrm>
            <a:off x="2375552" y="680999"/>
            <a:ext cx="4653453" cy="769441"/>
          </a:xfrm>
          <a:prstGeom prst="rect">
            <a:avLst/>
          </a:prstGeom>
        </p:spPr>
        <p:txBody>
          <a:bodyPr wrap="none">
            <a:spAutoFit/>
          </a:bodyPr>
          <a:lstStyle/>
          <a:p>
            <a:pPr algn="ctr"/>
            <a:r>
              <a:rPr lang="en-US" sz="4400" b="1" dirty="0"/>
              <a:t>Load testing (2019)</a:t>
            </a:r>
          </a:p>
        </p:txBody>
      </p:sp>
    </p:spTree>
    <p:extLst>
      <p:ext uri="{BB962C8B-B14F-4D97-AF65-F5344CB8AC3E}">
        <p14:creationId xmlns:p14="http://schemas.microsoft.com/office/powerpoint/2010/main" val="161444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Freedom Arms (2019)</a:t>
            </a:r>
          </a:p>
        </p:txBody>
      </p:sp>
      <p:sp>
        <p:nvSpPr>
          <p:cNvPr id="3" name="Content Placeholder 2"/>
          <p:cNvSpPr>
            <a:spLocks noGrp="1"/>
          </p:cNvSpPr>
          <p:nvPr>
            <p:ph idx="1"/>
          </p:nvPr>
        </p:nvSpPr>
        <p:spPr>
          <a:xfrm>
            <a:off x="457200" y="1447800"/>
            <a:ext cx="8382000" cy="4678363"/>
          </a:xfrm>
        </p:spPr>
        <p:txBody>
          <a:bodyPr>
            <a:normAutofit/>
          </a:bodyPr>
          <a:lstStyle/>
          <a:p>
            <a:r>
              <a:rPr lang="en-US" sz="2000" dirty="0"/>
              <a:t>For a child with </a:t>
            </a:r>
            <a:r>
              <a:rPr lang="en-US" sz="2000" dirty="0" err="1"/>
              <a:t>Lesch-Nyhan</a:t>
            </a:r>
            <a:r>
              <a:rPr lang="en-US" sz="2000" dirty="0"/>
              <a:t> syndrome – causes him to scratch his face.</a:t>
            </a:r>
          </a:p>
          <a:p>
            <a:r>
              <a:rPr lang="en-US" sz="2000" dirty="0"/>
              <a:t>Had to have his hands tied to the chair so he would not hurt himself</a:t>
            </a:r>
          </a:p>
          <a:p>
            <a:r>
              <a:rPr lang="en-US" sz="2000" dirty="0"/>
              <a:t>Students designed splints that keep him from being able to reach his face</a:t>
            </a:r>
          </a:p>
          <a:p>
            <a:r>
              <a:rPr lang="en-US" sz="2000" dirty="0"/>
              <a:t>This design allows him to have his arms free</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546"/>
          <a:stretch/>
        </p:blipFill>
        <p:spPr bwMode="auto">
          <a:xfrm>
            <a:off x="733425" y="3048000"/>
            <a:ext cx="7677150" cy="3404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8788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Remote actuation for toy (Dec 2015)</a:t>
            </a:r>
            <a:endParaRPr lang="en-US" dirty="0"/>
          </a:p>
        </p:txBody>
      </p:sp>
      <p:sp>
        <p:nvSpPr>
          <p:cNvPr id="3" name="Content Placeholder 2"/>
          <p:cNvSpPr>
            <a:spLocks noGrp="1"/>
          </p:cNvSpPr>
          <p:nvPr>
            <p:ph idx="1"/>
          </p:nvPr>
        </p:nvSpPr>
        <p:spPr>
          <a:xfrm>
            <a:off x="1371600" y="1447801"/>
            <a:ext cx="7315200" cy="4800599"/>
          </a:xfrm>
        </p:spPr>
        <p:txBody>
          <a:bodyPr>
            <a:normAutofit/>
          </a:bodyPr>
          <a:lstStyle/>
          <a:p>
            <a:r>
              <a:rPr lang="en-US" sz="2400"/>
              <a:t>Modifies a typical push-to-activate toy to be operation with a remote control.</a:t>
            </a:r>
          </a:p>
          <a:p>
            <a:pPr lvl="0"/>
            <a:r>
              <a:rPr lang="en-US" sz="2400"/>
              <a:t>A student had complete responsibility for the design and prototype.</a:t>
            </a:r>
          </a:p>
          <a:p>
            <a:pPr lvl="0"/>
            <a:r>
              <a:rPr lang="en-US" sz="2400"/>
              <a:t>Remote control connects to a wireless big button that can actuate an item such as this toy.</a:t>
            </a:r>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695330"/>
            <a:ext cx="2162175"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81957" y="3974237"/>
            <a:ext cx="5257800" cy="1200329"/>
          </a:xfrm>
          <a:prstGeom prst="rect">
            <a:avLst/>
          </a:prstGeom>
        </p:spPr>
        <p:txBody>
          <a:bodyPr wrap="square">
            <a:spAutoFit/>
          </a:bodyPr>
          <a:lstStyle/>
          <a:p>
            <a:pPr marL="285750" lvl="0" indent="-285750">
              <a:buFont typeface="Arial" panose="020B0604020202020204" pitchFamily="34" charset="0"/>
              <a:buChar char="•"/>
            </a:pPr>
            <a:r>
              <a:rPr lang="en-US" sz="2400"/>
              <a:t>Project allowed a student who missed the end of the semester due to a hospitalization to complete the class.</a:t>
            </a:r>
          </a:p>
        </p:txBody>
      </p:sp>
    </p:spTree>
    <p:extLst>
      <p:ext uri="{BB962C8B-B14F-4D97-AF65-F5344CB8AC3E}">
        <p14:creationId xmlns:p14="http://schemas.microsoft.com/office/powerpoint/2010/main" val="722306817"/>
      </p:ext>
    </p:extLst>
  </p:cSld>
  <p:clrMapOvr>
    <a:masterClrMapping/>
  </p:clrMapOvr>
  <p:transition spd="slow" advClick="0" advTm="3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2233-DA49-4A34-A9DB-7B8E1067EA94}"/>
              </a:ext>
            </a:extLst>
          </p:cNvPr>
          <p:cNvSpPr>
            <a:spLocks noGrp="1"/>
          </p:cNvSpPr>
          <p:nvPr>
            <p:ph type="title"/>
          </p:nvPr>
        </p:nvSpPr>
        <p:spPr/>
        <p:txBody>
          <a:bodyPr/>
          <a:lstStyle/>
          <a:p>
            <a:r>
              <a:rPr lang="en-US" dirty="0"/>
              <a:t>Community Outreach (2019)</a:t>
            </a:r>
          </a:p>
        </p:txBody>
      </p:sp>
      <p:sp>
        <p:nvSpPr>
          <p:cNvPr id="3" name="Content Placeholder 2">
            <a:extLst>
              <a:ext uri="{FF2B5EF4-FFF2-40B4-BE49-F238E27FC236}">
                <a16:creationId xmlns:a16="http://schemas.microsoft.com/office/drawing/2014/main" id="{0063BCD1-BAE4-41AD-A274-A44BC7412A15}"/>
              </a:ext>
            </a:extLst>
          </p:cNvPr>
          <p:cNvSpPr>
            <a:spLocks noGrp="1"/>
          </p:cNvSpPr>
          <p:nvPr>
            <p:ph idx="1"/>
          </p:nvPr>
        </p:nvSpPr>
        <p:spPr/>
        <p:txBody>
          <a:bodyPr/>
          <a:lstStyle/>
          <a:p>
            <a:r>
              <a:rPr lang="en-US" dirty="0"/>
              <a:t>Boys and Girls Club</a:t>
            </a:r>
          </a:p>
          <a:p>
            <a:pPr lvl="1"/>
            <a:r>
              <a:rPr lang="en-US" dirty="0"/>
              <a:t>Fix their 3D printer</a:t>
            </a:r>
          </a:p>
          <a:p>
            <a:pPr lvl="1"/>
            <a:r>
              <a:rPr lang="en-US" dirty="0"/>
              <a:t>3D printing lessons</a:t>
            </a:r>
          </a:p>
          <a:p>
            <a:r>
              <a:rPr lang="en-US" dirty="0"/>
              <a:t>YWCA</a:t>
            </a:r>
          </a:p>
          <a:p>
            <a:pPr lvl="1"/>
            <a:r>
              <a:rPr lang="en-US" dirty="0"/>
              <a:t>3D printing lessons</a:t>
            </a:r>
          </a:p>
          <a:p>
            <a:r>
              <a:rPr lang="en-US" dirty="0" err="1"/>
              <a:t>Caze</a:t>
            </a:r>
            <a:r>
              <a:rPr lang="en-US" dirty="0"/>
              <a:t>, Evans, Caldwell</a:t>
            </a:r>
          </a:p>
          <a:p>
            <a:pPr lvl="1"/>
            <a:r>
              <a:rPr lang="en-US" dirty="0"/>
              <a:t>Weekly Robotic Club activities</a:t>
            </a:r>
          </a:p>
        </p:txBody>
      </p:sp>
    </p:spTree>
    <p:extLst>
      <p:ext uri="{BB962C8B-B14F-4D97-AF65-F5344CB8AC3E}">
        <p14:creationId xmlns:p14="http://schemas.microsoft.com/office/powerpoint/2010/main" val="329228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ivy tech\a   Pictures- work reduced\covid\ea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163" y="2905425"/>
            <a:ext cx="2157766" cy="2762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Covid-19 Protection (2020)</a:t>
            </a:r>
          </a:p>
        </p:txBody>
      </p:sp>
      <p:sp>
        <p:nvSpPr>
          <p:cNvPr id="3" name="Content Placeholder 2"/>
          <p:cNvSpPr>
            <a:spLocks noGrp="1"/>
          </p:cNvSpPr>
          <p:nvPr>
            <p:ph idx="1"/>
          </p:nvPr>
        </p:nvSpPr>
        <p:spPr/>
        <p:txBody>
          <a:bodyPr/>
          <a:lstStyle/>
          <a:p>
            <a:r>
              <a:rPr lang="en-US"/>
              <a:t>Over 2000 items made for donation by volunteers</a:t>
            </a:r>
          </a:p>
        </p:txBody>
      </p:sp>
      <p:pic>
        <p:nvPicPr>
          <p:cNvPr id="2051" name="Picture 3" descr="J:\ivy tech\a   Pictures- work reduced\covid\20200515_092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05" t="2045" r="40441" b="35772"/>
          <a:stretch/>
        </p:blipFill>
        <p:spPr bwMode="auto">
          <a:xfrm>
            <a:off x="6076508" y="3947502"/>
            <a:ext cx="1538358" cy="21786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ivy tech\a   Pictures- work reduced\covid\20200518_1126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334" t="5434" r="14729" b="18895"/>
          <a:stretch/>
        </p:blipFill>
        <p:spPr bwMode="auto">
          <a:xfrm>
            <a:off x="7484218" y="2286001"/>
            <a:ext cx="122609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J:\ivy tech\a   Pictures- work reduced\covid\20200515_09395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77665" y="3250782"/>
            <a:ext cx="2762853" cy="207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86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5" name="Content Placeholder 2"/>
          <p:cNvSpPr txBox="1">
            <a:spLocks/>
          </p:cNvSpPr>
          <p:nvPr/>
        </p:nvSpPr>
        <p:spPr>
          <a:xfrm>
            <a:off x="838200" y="1600200"/>
            <a:ext cx="6553200" cy="266700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400">
                <a:solidFill>
                  <a:schemeClr val="tx1"/>
                </a:solidFill>
              </a:rPr>
              <a:t>Laser cut ear savers</a:t>
            </a:r>
          </a:p>
          <a:p>
            <a:pPr marL="800100" lvl="1" indent="-342900">
              <a:buFont typeface="Arial" panose="020B0604020202020204" pitchFamily="34" charset="0"/>
              <a:buChar char="•"/>
            </a:pPr>
            <a:r>
              <a:rPr lang="en-US" sz="2200">
                <a:solidFill>
                  <a:schemeClr val="tx1"/>
                </a:solidFill>
              </a:rPr>
              <a:t>Production went from 3 an hour to 100 an hour.</a:t>
            </a:r>
            <a:endParaRPr lang="en-US" sz="2200" dirty="0">
              <a:solidFill>
                <a:schemeClr val="tx1"/>
              </a:solidFill>
            </a:endParaRPr>
          </a:p>
        </p:txBody>
      </p:sp>
      <p:sp>
        <p:nvSpPr>
          <p:cNvPr id="2" name="Rectangle 1"/>
          <p:cNvSpPr/>
          <p:nvPr/>
        </p:nvSpPr>
        <p:spPr>
          <a:xfrm>
            <a:off x="1551099" y="680999"/>
            <a:ext cx="6302367" cy="769441"/>
          </a:xfrm>
          <a:prstGeom prst="rect">
            <a:avLst/>
          </a:prstGeom>
        </p:spPr>
        <p:txBody>
          <a:bodyPr wrap="none">
            <a:spAutoFit/>
          </a:bodyPr>
          <a:lstStyle/>
          <a:p>
            <a:pPr algn="ctr"/>
            <a:r>
              <a:rPr lang="en-US" sz="4400" b="1"/>
              <a:t>Covid-19 Protection(2020)</a:t>
            </a:r>
            <a:endParaRPr lang="en-US" sz="4400" b="1" dirty="0"/>
          </a:p>
        </p:txBody>
      </p:sp>
      <p:pic>
        <p:nvPicPr>
          <p:cNvPr id="3075"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
                    </a14:imgEffect>
                    <a14:imgEffect>
                      <a14:saturation sat="33000"/>
                    </a14:imgEffect>
                    <a14:imgEffect>
                      <a14:brightnessContrast contrast="38000"/>
                    </a14:imgEffect>
                  </a14:imgLayer>
                </a14:imgProps>
              </a:ext>
              <a:ext uri="{28A0092B-C50C-407E-A947-70E740481C1C}">
                <a14:useLocalDpi xmlns:a14="http://schemas.microsoft.com/office/drawing/2010/main" val="0"/>
              </a:ext>
            </a:extLst>
          </a:blip>
          <a:srcRect/>
          <a:stretch>
            <a:fillRect/>
          </a:stretch>
        </p:blipFill>
        <p:spPr bwMode="auto">
          <a:xfrm>
            <a:off x="1295400" y="2743200"/>
            <a:ext cx="5223501" cy="3225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22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Camp (2020)</a:t>
            </a:r>
          </a:p>
        </p:txBody>
      </p:sp>
      <p:sp>
        <p:nvSpPr>
          <p:cNvPr id="3" name="Content Placeholder 2"/>
          <p:cNvSpPr>
            <a:spLocks noGrp="1"/>
          </p:cNvSpPr>
          <p:nvPr>
            <p:ph idx="1"/>
          </p:nvPr>
        </p:nvSpPr>
        <p:spPr/>
        <p:txBody>
          <a:bodyPr>
            <a:normAutofit/>
          </a:bodyPr>
          <a:lstStyle/>
          <a:p>
            <a:r>
              <a:rPr lang="en-US" sz="2400" dirty="0"/>
              <a:t>Meet in person and via Zoom as conditions allow.</a:t>
            </a:r>
          </a:p>
          <a:p>
            <a:r>
              <a:rPr lang="en-US" sz="2400" dirty="0"/>
              <a:t>Showcase technology that makes distance learning possible as well as fun.</a:t>
            </a:r>
          </a:p>
          <a:p>
            <a:r>
              <a:rPr lang="en-US" sz="2400" dirty="0"/>
              <a:t>Presented to international audience about how to reach students when times are tough.</a:t>
            </a:r>
          </a:p>
          <a:p>
            <a:r>
              <a:rPr lang="en-US" sz="2400" dirty="0"/>
              <a:t>Partnerships with YMCA, Bits &amp; Bytes, Boys and Girls Clubs.</a:t>
            </a:r>
          </a:p>
        </p:txBody>
      </p:sp>
      <p:pic>
        <p:nvPicPr>
          <p:cNvPr id="4" name="Picture 3">
            <a:extLst>
              <a:ext uri="{FF2B5EF4-FFF2-40B4-BE49-F238E27FC236}">
                <a16:creationId xmlns:a16="http://schemas.microsoft.com/office/drawing/2014/main" id="{4BA3998F-CA8E-4078-8FE1-572B54A2D06B}"/>
              </a:ext>
            </a:extLst>
          </p:cNvPr>
          <p:cNvPicPr/>
          <p:nvPr/>
        </p:nvPicPr>
        <p:blipFill>
          <a:blip r:embed="rId3" cstate="screen">
            <a:extLst>
              <a:ext uri="{28A0092B-C50C-407E-A947-70E740481C1C}">
                <a14:useLocalDpi xmlns:a14="http://schemas.microsoft.com/office/drawing/2010/main"/>
              </a:ext>
            </a:extLst>
          </a:blip>
          <a:stretch>
            <a:fillRect/>
          </a:stretch>
        </p:blipFill>
        <p:spPr>
          <a:xfrm>
            <a:off x="5033128" y="4183144"/>
            <a:ext cx="3036492" cy="2400218"/>
          </a:xfrm>
          <a:prstGeom prst="rect">
            <a:avLst/>
          </a:prstGeom>
        </p:spPr>
      </p:pic>
    </p:spTree>
    <p:extLst>
      <p:ext uri="{BB962C8B-B14F-4D97-AF65-F5344CB8AC3E}">
        <p14:creationId xmlns:p14="http://schemas.microsoft.com/office/powerpoint/2010/main" val="420453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E24B9-5F33-4FD4-834A-6FA3DC6E9DE0}"/>
              </a:ext>
            </a:extLst>
          </p:cNvPr>
          <p:cNvSpPr>
            <a:spLocks noGrp="1"/>
          </p:cNvSpPr>
          <p:nvPr>
            <p:ph type="title"/>
          </p:nvPr>
        </p:nvSpPr>
        <p:spPr/>
        <p:txBody>
          <a:bodyPr/>
          <a:lstStyle/>
          <a:p>
            <a:pPr algn="ctr"/>
            <a:r>
              <a:rPr lang="en-US" dirty="0"/>
              <a:t>Distance Camp (2020)</a:t>
            </a:r>
          </a:p>
        </p:txBody>
      </p:sp>
      <p:sp>
        <p:nvSpPr>
          <p:cNvPr id="7" name="Content Placeholder 6">
            <a:extLst>
              <a:ext uri="{FF2B5EF4-FFF2-40B4-BE49-F238E27FC236}">
                <a16:creationId xmlns:a16="http://schemas.microsoft.com/office/drawing/2014/main" id="{FD948185-97EE-4A80-B99A-DF05E305F56A}"/>
              </a:ext>
            </a:extLst>
          </p:cNvPr>
          <p:cNvSpPr>
            <a:spLocks noGrp="1"/>
          </p:cNvSpPr>
          <p:nvPr>
            <p:ph idx="1"/>
          </p:nvPr>
        </p:nvSpPr>
        <p:spPr/>
        <p:txBody>
          <a:bodyPr/>
          <a:lstStyle/>
          <a:p>
            <a:r>
              <a:rPr lang="en-US" sz="2400" dirty="0">
                <a:solidFill>
                  <a:schemeClr val="tx1"/>
                </a:solidFill>
              </a:rPr>
              <a:t>Continue to reach out to students in under-served areas in spite of </a:t>
            </a:r>
            <a:r>
              <a:rPr lang="en-US" sz="2400" dirty="0" err="1">
                <a:solidFill>
                  <a:schemeClr val="tx1"/>
                </a:solidFill>
              </a:rPr>
              <a:t>Covid</a:t>
            </a:r>
            <a:r>
              <a:rPr lang="en-US" sz="2400" dirty="0">
                <a:solidFill>
                  <a:schemeClr val="tx1"/>
                </a:solidFill>
              </a:rPr>
              <a:t> lockdown</a:t>
            </a:r>
          </a:p>
          <a:p>
            <a:pPr lvl="1"/>
            <a:r>
              <a:rPr lang="en-US" sz="2000" dirty="0">
                <a:solidFill>
                  <a:schemeClr val="tx1"/>
                </a:solidFill>
              </a:rPr>
              <a:t>Zoom-based camps</a:t>
            </a:r>
          </a:p>
          <a:p>
            <a:pPr lvl="1"/>
            <a:r>
              <a:rPr lang="en-US" sz="2000" dirty="0">
                <a:solidFill>
                  <a:schemeClr val="tx1"/>
                </a:solidFill>
              </a:rPr>
              <a:t>Virtual tours of Ivy Tech</a:t>
            </a:r>
          </a:p>
          <a:p>
            <a:r>
              <a:rPr lang="en-US" sz="2400" dirty="0">
                <a:solidFill>
                  <a:schemeClr val="tx1"/>
                </a:solidFill>
              </a:rPr>
              <a:t>Keep in contact with students previously met in camps</a:t>
            </a:r>
          </a:p>
          <a:p>
            <a:pPr lvl="1"/>
            <a:r>
              <a:rPr lang="en-US" sz="2000" dirty="0"/>
              <a:t>Provide community service opportunities</a:t>
            </a:r>
            <a:endParaRPr lang="en-US" sz="2000" dirty="0">
              <a:solidFill>
                <a:schemeClr val="tx1"/>
              </a:solidFill>
            </a:endParaRPr>
          </a:p>
          <a:p>
            <a:pPr lvl="1"/>
            <a:r>
              <a:rPr lang="en-US" sz="2000" dirty="0"/>
              <a:t>Invite as mentors</a:t>
            </a:r>
          </a:p>
          <a:p>
            <a:endParaRPr lang="en-US" dirty="0"/>
          </a:p>
        </p:txBody>
      </p:sp>
      <p:sp>
        <p:nvSpPr>
          <p:cNvPr id="6" name="Content Placeholder 2">
            <a:extLst>
              <a:ext uri="{FF2B5EF4-FFF2-40B4-BE49-F238E27FC236}">
                <a16:creationId xmlns:a16="http://schemas.microsoft.com/office/drawing/2014/main" id="{814A1C14-7CE7-482B-8892-25CFE02BAD2E}"/>
              </a:ext>
            </a:extLst>
          </p:cNvPr>
          <p:cNvSpPr txBox="1">
            <a:spLocks/>
          </p:cNvSpPr>
          <p:nvPr/>
        </p:nvSpPr>
        <p:spPr>
          <a:xfrm>
            <a:off x="1371600" y="1600200"/>
            <a:ext cx="7315200" cy="4525963"/>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17102EE7-D307-491A-9F54-D886555C3645}"/>
              </a:ext>
            </a:extLst>
          </p:cNvPr>
          <p:cNvPicPr/>
          <p:nvPr/>
        </p:nvPicPr>
        <p:blipFill rotWithShape="1">
          <a:blip r:embed="rId2" cstate="screen">
            <a:extLst>
              <a:ext uri="{28A0092B-C50C-407E-A947-70E740481C1C}">
                <a14:useLocalDpi xmlns:a14="http://schemas.microsoft.com/office/drawing/2010/main"/>
              </a:ext>
            </a:extLst>
          </a:blip>
          <a:srcRect r="15778"/>
          <a:stretch/>
        </p:blipFill>
        <p:spPr bwMode="auto">
          <a:xfrm>
            <a:off x="4267200" y="4061619"/>
            <a:ext cx="4267200" cy="239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527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can you get involved?</a:t>
            </a:r>
          </a:p>
        </p:txBody>
      </p:sp>
      <p:sp>
        <p:nvSpPr>
          <p:cNvPr id="3" name="Content Placeholder 2"/>
          <p:cNvSpPr>
            <a:spLocks noGrp="1"/>
          </p:cNvSpPr>
          <p:nvPr>
            <p:ph idx="1"/>
          </p:nvPr>
        </p:nvSpPr>
        <p:spPr/>
        <p:txBody>
          <a:bodyPr/>
          <a:lstStyle/>
          <a:p>
            <a:r>
              <a:rPr lang="en-US"/>
              <a:t>Write to me:  </a:t>
            </a:r>
            <a:r>
              <a:rPr lang="en-US">
                <a:hlinkClick r:id="rId2"/>
              </a:rPr>
              <a:t>dzimmerm@ivytech.edu</a:t>
            </a:r>
            <a:endParaRPr lang="en-US"/>
          </a:p>
          <a:p>
            <a:r>
              <a:rPr lang="en-US"/>
              <a:t>Ask your leaders</a:t>
            </a:r>
          </a:p>
          <a:p>
            <a:r>
              <a:rPr lang="en-US"/>
              <a:t>Research on your own</a:t>
            </a:r>
          </a:p>
          <a:p>
            <a:endParaRPr lang="en-US"/>
          </a:p>
        </p:txBody>
      </p:sp>
    </p:spTree>
    <p:extLst>
      <p:ext uri="{BB962C8B-B14F-4D97-AF65-F5344CB8AC3E}">
        <p14:creationId xmlns:p14="http://schemas.microsoft.com/office/powerpoint/2010/main" val="1064770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Toy repair (Dec 2015)</a:t>
            </a:r>
            <a:endParaRPr lang="en-US"/>
          </a:p>
        </p:txBody>
      </p:sp>
      <p:sp>
        <p:nvSpPr>
          <p:cNvPr id="3" name="Content Placeholder 2"/>
          <p:cNvSpPr>
            <a:spLocks noGrp="1"/>
          </p:cNvSpPr>
          <p:nvPr>
            <p:ph idx="1"/>
          </p:nvPr>
        </p:nvSpPr>
        <p:spPr>
          <a:xfrm>
            <a:off x="1219200" y="1447800"/>
            <a:ext cx="7696200" cy="4525963"/>
          </a:xfrm>
        </p:spPr>
        <p:txBody>
          <a:bodyPr>
            <a:normAutofit/>
          </a:bodyPr>
          <a:lstStyle/>
          <a:p>
            <a:r>
              <a:rPr lang="en-US" sz="2400"/>
              <a:t>Repair adapted toys that no longer work.</a:t>
            </a:r>
          </a:p>
          <a:p>
            <a:pPr lvl="0"/>
            <a:r>
              <a:rPr lang="en-US" sz="2400"/>
              <a:t>Students troubleshoot wiring and electrical components.</a:t>
            </a:r>
          </a:p>
          <a:p>
            <a:pPr lvl="0"/>
            <a:r>
              <a:rPr lang="en-US" sz="2400"/>
              <a:t>Ivy Tech improved the method for those that don’t solder.</a:t>
            </a:r>
          </a:p>
          <a:p>
            <a:pPr lvl="0"/>
            <a:r>
              <a:rPr lang="en-US" sz="2400"/>
              <a:t>Ivy Tech donated parts.</a:t>
            </a:r>
          </a:p>
          <a:p>
            <a:pPr lvl="0"/>
            <a:r>
              <a:rPr lang="en-US" sz="2400"/>
              <a:t>Ivy Tech improved strain relief and electrical isolation for safety, reliability.</a:t>
            </a:r>
          </a:p>
          <a:p>
            <a:pPr lvl="0"/>
            <a:r>
              <a:rPr lang="en-US" sz="2400"/>
              <a:t>Here are toys ready to go back to their owners.           </a:t>
            </a:r>
          </a:p>
          <a:p>
            <a:endParaRPr lang="en-US" sz="2400"/>
          </a:p>
        </p:txBody>
      </p:sp>
      <p:pic>
        <p:nvPicPr>
          <p:cNvPr id="3073" name="Picture 6" descr="20151210_141636_resized_1"/>
          <p:cNvPicPr>
            <a:picLocks noChangeAspect="1" noChangeArrowheads="1"/>
          </p:cNvPicPr>
          <p:nvPr/>
        </p:nvPicPr>
        <p:blipFill rotWithShape="1">
          <a:blip r:embed="rId2">
            <a:extLst>
              <a:ext uri="{28A0092B-C50C-407E-A947-70E740481C1C}">
                <a14:useLocalDpi xmlns:a14="http://schemas.microsoft.com/office/drawing/2010/main" val="0"/>
              </a:ext>
            </a:extLst>
          </a:blip>
          <a:srcRect l="13943" t="6687" r="15866" b="4706"/>
          <a:stretch/>
        </p:blipFill>
        <p:spPr bwMode="auto">
          <a:xfrm>
            <a:off x="5462085" y="4419600"/>
            <a:ext cx="3101537" cy="220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61756"/>
      </p:ext>
    </p:extLst>
  </p:cSld>
  <p:clrMapOvr>
    <a:masterClrMapping/>
  </p:clrMapOvr>
  <p:transition spd="slow" advClick="0" advTm="3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Button design (Dec 2015)</a:t>
            </a:r>
            <a:endParaRPr lang="en-US"/>
          </a:p>
        </p:txBody>
      </p:sp>
      <p:sp>
        <p:nvSpPr>
          <p:cNvPr id="3" name="Content Placeholder 2"/>
          <p:cNvSpPr>
            <a:spLocks noGrp="1"/>
          </p:cNvSpPr>
          <p:nvPr>
            <p:ph idx="1"/>
          </p:nvPr>
        </p:nvSpPr>
        <p:spPr>
          <a:xfrm>
            <a:off x="1295400" y="1447800"/>
            <a:ext cx="7543800" cy="4525963"/>
          </a:xfrm>
        </p:spPr>
        <p:txBody>
          <a:bodyPr>
            <a:normAutofit/>
          </a:bodyPr>
          <a:lstStyle/>
          <a:p>
            <a:r>
              <a:rPr lang="en-US" sz="2400"/>
              <a:t>Use inexpensive tap lights to create adaptive buttons.</a:t>
            </a:r>
          </a:p>
          <a:p>
            <a:pPr lvl="0"/>
            <a:r>
              <a:rPr lang="en-US" sz="2400"/>
              <a:t>The red “big button” in the left of the picture is manufactured specifically for people with fine motor skill disabilities.  It costs $65.  </a:t>
            </a:r>
          </a:p>
          <a:p>
            <a:pPr lvl="0"/>
            <a:r>
              <a:rPr lang="en-US" sz="2400"/>
              <a:t>The button on the right is a re-purposed tap light that was produced for $8.</a:t>
            </a:r>
          </a:p>
          <a:p>
            <a:pPr lvl="0"/>
            <a:r>
              <a:rPr lang="en-US" sz="2400"/>
              <a:t>The tap light was modified to be easier to press and activate from all angles.</a:t>
            </a:r>
          </a:p>
        </p:txBody>
      </p:sp>
      <p:pic>
        <p:nvPicPr>
          <p:cNvPr id="4097" name="Picture 5" descr="20151210_135434_resized"/>
          <p:cNvPicPr>
            <a:picLocks noChangeAspect="1" noChangeArrowheads="1"/>
          </p:cNvPicPr>
          <p:nvPr/>
        </p:nvPicPr>
        <p:blipFill rotWithShape="1">
          <a:blip r:embed="rId2">
            <a:extLst>
              <a:ext uri="{28A0092B-C50C-407E-A947-70E740481C1C}">
                <a14:useLocalDpi xmlns:a14="http://schemas.microsoft.com/office/drawing/2010/main" val="0"/>
              </a:ext>
            </a:extLst>
          </a:blip>
          <a:srcRect l="16026" t="21109" r="17947" b="17259"/>
          <a:stretch/>
        </p:blipFill>
        <p:spPr bwMode="auto">
          <a:xfrm>
            <a:off x="5105400" y="4648200"/>
            <a:ext cx="3600450" cy="1890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95400" y="4639322"/>
            <a:ext cx="4173255" cy="830997"/>
          </a:xfrm>
          <a:prstGeom prst="rect">
            <a:avLst/>
          </a:prstGeom>
        </p:spPr>
        <p:txBody>
          <a:bodyPr wrap="square">
            <a:spAutoFit/>
          </a:bodyPr>
          <a:lstStyle/>
          <a:p>
            <a:pPr marL="342900" lvl="0" indent="-342900">
              <a:buFont typeface="Arial" panose="020B0604020202020204" pitchFamily="34" charset="0"/>
              <a:buChar char="•"/>
            </a:pPr>
            <a:r>
              <a:rPr lang="en-US" sz="2400"/>
              <a:t>Students assisted in the design of this button.</a:t>
            </a:r>
          </a:p>
        </p:txBody>
      </p:sp>
    </p:spTree>
    <p:extLst>
      <p:ext uri="{BB962C8B-B14F-4D97-AF65-F5344CB8AC3E}">
        <p14:creationId xmlns:p14="http://schemas.microsoft.com/office/powerpoint/2010/main" val="3751920754"/>
      </p:ext>
    </p:extLst>
  </p:cSld>
  <p:clrMapOvr>
    <a:masterClrMapping/>
  </p:clrMapOvr>
  <p:transition spd="slow" advClick="0" advTm="3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a:t>Cold Frame design and build (Sept 2016)</a:t>
            </a:r>
            <a:endParaRPr lang="en-US" sz="3600"/>
          </a:p>
        </p:txBody>
      </p:sp>
      <p:sp>
        <p:nvSpPr>
          <p:cNvPr id="3" name="Content Placeholder 2"/>
          <p:cNvSpPr>
            <a:spLocks noGrp="1"/>
          </p:cNvSpPr>
          <p:nvPr>
            <p:ph idx="1"/>
          </p:nvPr>
        </p:nvSpPr>
        <p:spPr>
          <a:xfrm>
            <a:off x="762000" y="1371600"/>
            <a:ext cx="7924800" cy="4525963"/>
          </a:xfrm>
        </p:spPr>
        <p:txBody>
          <a:bodyPr>
            <a:normAutofit/>
          </a:bodyPr>
          <a:lstStyle/>
          <a:p>
            <a:r>
              <a:rPr lang="en-US" sz="2400" dirty="0"/>
              <a:t>Design and build cold frames based on stated needs from Community Garden leaders.</a:t>
            </a:r>
          </a:p>
          <a:p>
            <a:pPr lvl="0"/>
            <a:r>
              <a:rPr lang="en-US" sz="2400" dirty="0"/>
              <a:t>Students came up with two designs.  </a:t>
            </a:r>
          </a:p>
          <a:p>
            <a:pPr lvl="0"/>
            <a:r>
              <a:rPr lang="en-US" sz="2400" dirty="0"/>
              <a:t>Students got practice with power tools and measurements as they made prototypes of their designs.</a:t>
            </a:r>
          </a:p>
          <a:p>
            <a:pPr lvl="0"/>
            <a:r>
              <a:rPr lang="en-US" sz="2400" dirty="0"/>
              <a:t>Cost estimates for building one or ten frames were completed by the students and provided to the Community Garden leaders.</a:t>
            </a:r>
          </a:p>
          <a:p>
            <a:endParaRPr lang="en-US" sz="2400" dirty="0"/>
          </a:p>
        </p:txBody>
      </p:sp>
      <p:pic>
        <p:nvPicPr>
          <p:cNvPr id="6145"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t="2324" b="2936"/>
          <a:stretch/>
        </p:blipFill>
        <p:spPr bwMode="auto">
          <a:xfrm>
            <a:off x="4419600" y="4394446"/>
            <a:ext cx="4076700" cy="229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755273"/>
      </p:ext>
    </p:extLst>
  </p:cSld>
  <p:clrMapOvr>
    <a:masterClrMapping/>
  </p:clrMapOvr>
  <p:transition spd="slow" advClick="0" advTm="3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a:t>Keyboard external button (Sept 2016)</a:t>
            </a:r>
            <a:endParaRPr lang="en-US"/>
          </a:p>
        </p:txBody>
      </p:sp>
      <p:sp>
        <p:nvSpPr>
          <p:cNvPr id="3" name="Content Placeholder 2"/>
          <p:cNvSpPr>
            <a:spLocks noGrp="1"/>
          </p:cNvSpPr>
          <p:nvPr>
            <p:ph idx="1"/>
          </p:nvPr>
        </p:nvSpPr>
        <p:spPr>
          <a:xfrm>
            <a:off x="762000" y="1417638"/>
            <a:ext cx="8229600" cy="4525963"/>
          </a:xfrm>
        </p:spPr>
        <p:txBody>
          <a:bodyPr>
            <a:normAutofit/>
          </a:bodyPr>
          <a:lstStyle/>
          <a:p>
            <a:r>
              <a:rPr lang="en-US" sz="2400" dirty="0"/>
              <a:t>Design and build a keyboard that uses an external button in place of the shift key for student with limited use of left hand.</a:t>
            </a:r>
          </a:p>
          <a:p>
            <a:pPr lvl="0"/>
            <a:r>
              <a:rPr lang="en-US" sz="2400" dirty="0"/>
              <a:t>Students researched ways to solve the end user’s specific problem.</a:t>
            </a:r>
          </a:p>
          <a:p>
            <a:pPr lvl="0"/>
            <a:r>
              <a:rPr lang="en-US" sz="2400" dirty="0"/>
              <a:t>End user, an Ivy Tech student, tested the keyboards and found they allowed her to type using the shift key.  As of Sept 2019 she is still using it! </a:t>
            </a:r>
          </a:p>
          <a:p>
            <a:pPr lvl="0"/>
            <a:r>
              <a:rPr lang="en-US" sz="2400" dirty="0"/>
              <a:t>Student modified two keyboards.</a:t>
            </a:r>
          </a:p>
          <a:p>
            <a:endParaRPr lang="en-US" dirty="0"/>
          </a:p>
        </p:txBody>
      </p:sp>
      <p:pic>
        <p:nvPicPr>
          <p:cNvPr id="7169" name="Picture 17" descr="20160919_111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4648200"/>
            <a:ext cx="3657224" cy="206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09884"/>
      </p:ext>
    </p:extLst>
  </p:cSld>
  <p:clrMapOvr>
    <a:masterClrMapping/>
  </p:clrMapOvr>
  <p:transition spd="slow" advClick="0" advTm="3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a:t>Spreading service work throughout the community (Sept 2016)</a:t>
            </a:r>
            <a:br>
              <a:rPr lang="en-US" b="1"/>
            </a:br>
            <a:endParaRPr lang="en-US"/>
          </a:p>
        </p:txBody>
      </p:sp>
      <p:sp>
        <p:nvSpPr>
          <p:cNvPr id="3" name="Content Placeholder 2"/>
          <p:cNvSpPr>
            <a:spLocks noGrp="1"/>
          </p:cNvSpPr>
          <p:nvPr>
            <p:ph idx="1"/>
          </p:nvPr>
        </p:nvSpPr>
        <p:spPr>
          <a:xfrm>
            <a:off x="1295400" y="1394618"/>
            <a:ext cx="7315200" cy="4525963"/>
          </a:xfrm>
        </p:spPr>
        <p:txBody>
          <a:bodyPr>
            <a:normAutofit/>
          </a:bodyPr>
          <a:lstStyle/>
          <a:p>
            <a:r>
              <a:rPr lang="en-US"/>
              <a:t>Students find opportunities to use the adaptation procedures in other groups looking to do service work.</a:t>
            </a:r>
          </a:p>
          <a:p>
            <a:pPr lvl="0"/>
            <a:r>
              <a:rPr lang="en-US"/>
              <a:t>Approximately 14 scouts helped modify toys that were given to the EVSC’s Adaptive Technology Department.                     </a:t>
            </a:r>
          </a:p>
          <a:p>
            <a:endParaRPr lang="en-US"/>
          </a:p>
        </p:txBody>
      </p:sp>
      <p:pic>
        <p:nvPicPr>
          <p:cNvPr id="11265" name="Picture 15" descr="DONNA PHONE 0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3738239"/>
            <a:ext cx="2079413"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83600"/>
      </p:ext>
    </p:extLst>
  </p:cSld>
  <p:clrMapOvr>
    <a:masterClrMapping/>
  </p:clrMapOvr>
  <p:transition spd="slow" advClick="0" advTm="3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a:t>Lean Manufacturing Line (Oct 2016)</a:t>
            </a:r>
            <a:br>
              <a:rPr lang="en-US" b="1"/>
            </a:br>
            <a:endParaRPr lang="en-US"/>
          </a:p>
        </p:txBody>
      </p:sp>
      <p:sp>
        <p:nvSpPr>
          <p:cNvPr id="3" name="Content Placeholder 2"/>
          <p:cNvSpPr>
            <a:spLocks noGrp="1"/>
          </p:cNvSpPr>
          <p:nvPr>
            <p:ph idx="1"/>
          </p:nvPr>
        </p:nvSpPr>
        <p:spPr>
          <a:xfrm>
            <a:off x="1371600" y="1066800"/>
            <a:ext cx="7315200" cy="4525963"/>
          </a:xfrm>
        </p:spPr>
        <p:txBody>
          <a:bodyPr>
            <a:normAutofit fontScale="85000" lnSpcReduction="10000"/>
          </a:bodyPr>
          <a:lstStyle/>
          <a:p>
            <a:r>
              <a:rPr lang="en-US"/>
              <a:t>Students assemble the big buttons used in adaptive learning while using a modern assembly line design.</a:t>
            </a:r>
          </a:p>
          <a:p>
            <a:pPr lvl="0"/>
            <a:r>
              <a:rPr lang="en-US"/>
              <a:t>Takes the big button design and puts it into stations like would be found in industry.</a:t>
            </a:r>
          </a:p>
          <a:p>
            <a:pPr lvl="0"/>
            <a:r>
              <a:rPr lang="en-US"/>
              <a:t>Teaches students about lean manufacturing, the Toyota Production System, Kanban, JIT, and other manufacturing concepts.</a:t>
            </a:r>
          </a:p>
          <a:p>
            <a:pPr lvl="0"/>
            <a:r>
              <a:rPr lang="en-US"/>
              <a:t>Students work to improve the design of the buttons to make more robust and less expensive designs.</a:t>
            </a:r>
          </a:p>
          <a:p>
            <a:pPr lvl="0"/>
            <a:r>
              <a:rPr lang="en-US"/>
              <a:t>Students work to improve the flow of the assembly.</a:t>
            </a:r>
          </a:p>
          <a:p>
            <a:pPr marL="0" indent="0">
              <a:buNone/>
            </a:pPr>
            <a:r>
              <a:rPr lang="en-US"/>
              <a:t>                </a:t>
            </a:r>
          </a:p>
          <a:p>
            <a:endParaRPr lang="en-US"/>
          </a:p>
        </p:txBody>
      </p:sp>
      <p:pic>
        <p:nvPicPr>
          <p:cNvPr id="13313"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4789502"/>
            <a:ext cx="2876241" cy="1611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Dropbox\ivy tech\service learning\tap lights\taplight station 4.jpg"/>
          <p:cNvPicPr/>
          <p:nvPr/>
        </p:nvPicPr>
        <p:blipFill rotWithShape="1">
          <a:blip r:embed="rId3" cstate="print">
            <a:extLst>
              <a:ext uri="{28A0092B-C50C-407E-A947-70E740481C1C}">
                <a14:useLocalDpi xmlns:a14="http://schemas.microsoft.com/office/drawing/2010/main" val="0"/>
              </a:ext>
            </a:extLst>
          </a:blip>
          <a:srcRect l="4423" r="6566"/>
          <a:stretch/>
        </p:blipFill>
        <p:spPr bwMode="auto">
          <a:xfrm>
            <a:off x="5638800" y="4800600"/>
            <a:ext cx="2755777" cy="1600200"/>
          </a:xfrm>
          <a:prstGeom prst="rect">
            <a:avLst/>
          </a:prstGeom>
          <a:noFill/>
          <a:ln>
            <a:noFill/>
          </a:ln>
        </p:spPr>
      </p:pic>
    </p:spTree>
    <p:extLst>
      <p:ext uri="{BB962C8B-B14F-4D97-AF65-F5344CB8AC3E}">
        <p14:creationId xmlns:p14="http://schemas.microsoft.com/office/powerpoint/2010/main" val="29458665"/>
      </p:ext>
    </p:extLst>
  </p:cSld>
  <p:clrMapOvr>
    <a:masterClrMapping/>
  </p:clrMapOvr>
  <p:transition spd="slow" advClick="0" advTm="3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a:spLocks noGrp="1"/>
          </p:cNvSpPr>
          <p:nvPr>
            <p:ph type="pic" idx="4294967295"/>
          </p:nvPr>
        </p:nvSpPr>
        <p:spPr>
          <a:xfrm>
            <a:off x="0" y="381000"/>
            <a:ext cx="9144000" cy="990600"/>
          </a:xfrm>
          <a:prstGeom prst="rect">
            <a:avLst/>
          </a:prstGeom>
        </p:spPr>
        <p:txBody>
          <a:bodyPr spcFirstLastPara="1" vert="horz" wrap="square" lIns="68569" tIns="34275" rIns="68569" bIns="34275" rtlCol="0" anchor="t" anchorCtr="0">
            <a:noAutofit/>
          </a:bodyPr>
          <a:lstStyle/>
          <a:p>
            <a:pPr marL="0" indent="0" algn="ctr">
              <a:buNone/>
            </a:pPr>
            <a:r>
              <a:rPr lang="en-US" sz="3600" b="1" dirty="0"/>
              <a:t>PLC Troubleshooting (Mar 2017)</a:t>
            </a:r>
            <a:endParaRPr sz="3600" b="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504"/>
          <a:stretch/>
        </p:blipFill>
        <p:spPr>
          <a:xfrm>
            <a:off x="5943600" y="1828800"/>
            <a:ext cx="3104164" cy="47181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166" t="17407" r="3333" b="2593"/>
          <a:stretch/>
        </p:blipFill>
        <p:spPr>
          <a:xfrm>
            <a:off x="1295400" y="4037087"/>
            <a:ext cx="3517900" cy="1918854"/>
          </a:xfrm>
          <a:prstGeom prst="rect">
            <a:avLst/>
          </a:prstGeom>
        </p:spPr>
      </p:pic>
      <p:sp>
        <p:nvSpPr>
          <p:cNvPr id="14" name="Content Placeholder 2"/>
          <p:cNvSpPr txBox="1">
            <a:spLocks/>
          </p:cNvSpPr>
          <p:nvPr/>
        </p:nvSpPr>
        <p:spPr>
          <a:xfrm>
            <a:off x="457200" y="1230351"/>
            <a:ext cx="5041900" cy="32004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Ivy Tech was asked to troubleshoot a PLC-operated simulator.</a:t>
            </a:r>
          </a:p>
          <a:p>
            <a:pPr marL="342900" indent="-342900">
              <a:buFont typeface="Arial" panose="020B0604020202020204" pitchFamily="34" charset="0"/>
              <a:buChar char="•"/>
            </a:pPr>
            <a:r>
              <a:rPr lang="en-US" dirty="0">
                <a:solidFill>
                  <a:schemeClr val="tx1"/>
                </a:solidFill>
              </a:rPr>
              <a:t>No documentation was available.  PLC was a different brand than we had used before.  </a:t>
            </a:r>
          </a:p>
          <a:p>
            <a:pPr marL="342900" indent="-342900">
              <a:buFont typeface="Arial" panose="020B0604020202020204" pitchFamily="34" charset="0"/>
              <a:buChar char="•"/>
            </a:pPr>
            <a:r>
              <a:rPr lang="en-US" dirty="0">
                <a:solidFill>
                  <a:schemeClr val="tx1"/>
                </a:solidFill>
              </a:rPr>
              <a:t>Several mechanical problems were found in addition to the programming issues.</a:t>
            </a:r>
          </a:p>
          <a:p>
            <a:pPr marL="342900" indent="-342900">
              <a:buFont typeface="Arial" panose="020B0604020202020204" pitchFamily="34" charset="0"/>
              <a:buChar char="•"/>
            </a:pPr>
            <a:r>
              <a:rPr lang="en-US" dirty="0">
                <a:solidFill>
                  <a:schemeClr val="tx1"/>
                </a:solidFill>
              </a:rPr>
              <a:t>We fixed it!</a:t>
            </a:r>
          </a:p>
          <a:p>
            <a:endParaRPr lang="en-US" sz="2400" dirty="0"/>
          </a:p>
        </p:txBody>
      </p:sp>
      <p:pic>
        <p:nvPicPr>
          <p:cNvPr id="1026" name="Picture 2" descr="J:\ivy tech\service learning\halo drop pod\20170114_104349.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contrast="55000"/>
                    </a14:imgEffect>
                  </a14:imgLayer>
                </a14:imgProps>
              </a:ext>
              <a:ext uri="{28A0092B-C50C-407E-A947-70E740481C1C}">
                <a14:useLocalDpi xmlns:a14="http://schemas.microsoft.com/office/drawing/2010/main" val="0"/>
              </a:ext>
            </a:extLst>
          </a:blip>
          <a:srcRect r="10733"/>
          <a:stretch/>
        </p:blipFill>
        <p:spPr bwMode="auto">
          <a:xfrm rot="5400000">
            <a:off x="4539768" y="2253184"/>
            <a:ext cx="5530828" cy="348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596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10620</TotalTime>
  <Words>1114</Words>
  <Application>Microsoft Office PowerPoint</Application>
  <PresentationFormat>On-screen Show (4:3)</PresentationFormat>
  <Paragraphs>140</Paragraphs>
  <Slides>25</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Keyboard covers (Dec 2015)</vt:lpstr>
      <vt:lpstr>Remote actuation for toy (Dec 2015)</vt:lpstr>
      <vt:lpstr>Toy repair (Dec 2015)</vt:lpstr>
      <vt:lpstr>Button design (Dec 2015)</vt:lpstr>
      <vt:lpstr>Cold Frame design and build (Sept 2016)</vt:lpstr>
      <vt:lpstr>Keyboard external button (Sept 2016)</vt:lpstr>
      <vt:lpstr>Spreading service work throughout the community (Sept 2016) </vt:lpstr>
      <vt:lpstr>Lean Manufacturing Line (Oct 2016) </vt:lpstr>
      <vt:lpstr>PowerPoint Presentation</vt:lpstr>
      <vt:lpstr>Lift Mechanism for wheelchair (Nov 2016)</vt:lpstr>
      <vt:lpstr>Ride On Vehicles (2017)</vt:lpstr>
      <vt:lpstr>PowerPoint Presentation</vt:lpstr>
      <vt:lpstr>The Foundery</vt:lpstr>
      <vt:lpstr>Enable Presentation (2018)</vt:lpstr>
      <vt:lpstr>Prosthetic hands (2019)</vt:lpstr>
      <vt:lpstr>Prosthetic Design</vt:lpstr>
      <vt:lpstr>Summer Camp (2019)</vt:lpstr>
      <vt:lpstr>PowerPoint Presentation</vt:lpstr>
      <vt:lpstr>Freedom Arms (2019)</vt:lpstr>
      <vt:lpstr>Community Outreach (2019)</vt:lpstr>
      <vt:lpstr>Covid-19 Protection (2020)</vt:lpstr>
      <vt:lpstr>PowerPoint Presentation</vt:lpstr>
      <vt:lpstr>Distance Camp (2020)</vt:lpstr>
      <vt:lpstr>Distance Camp (2020)</vt:lpstr>
      <vt:lpstr>How can you get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Learning in Technology</dc:title>
  <dc:creator>d z</dc:creator>
  <cp:lastModifiedBy>Donna   Zimmerman</cp:lastModifiedBy>
  <cp:revision>63</cp:revision>
  <dcterms:created xsi:type="dcterms:W3CDTF">2017-03-17T12:46:30Z</dcterms:created>
  <dcterms:modified xsi:type="dcterms:W3CDTF">2020-12-14T20:51:36Z</dcterms:modified>
</cp:coreProperties>
</file>